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299" r:id="rId46"/>
  </p:sldIdLst>
  <p:sldSz cx="9144000" cy="5143500" type="screen16x9"/>
  <p:notesSz cx="6858000" cy="9144000"/>
  <p:embeddedFontLst>
    <p:embeddedFont>
      <p:font typeface="Helvetica Neue Light" panose="020B0604020202020204" charset="0"/>
      <p:regular r:id="rId48"/>
      <p:bold r:id="rId49"/>
      <p:italic r:id="rId50"/>
      <p:boldItalic r:id="rId51"/>
    </p:embeddedFont>
    <p:embeddedFont>
      <p:font typeface="Lato" panose="020F0502020204030203" pitchFamily="34" charset="0"/>
      <p:regular r:id="rId52"/>
      <p:bold r:id="rId53"/>
      <p:italic r:id="rId54"/>
      <p:boldItalic r:id="rId55"/>
    </p:embeddedFont>
    <p:embeddedFont>
      <p:font typeface="Raleway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9f1940b4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9f1940b4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2fe7c046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2fe7c046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9b388e951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9b388e951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a13d5489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a13d5489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9b7b06155_30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9b7b06155_30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9b7b06155_30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29b7b06155_30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2c0122d1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2c0122d1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2c0122d1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12c0122d1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2c0122d1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12c0122d1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12c0122d1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12c0122d1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9b7b06155_30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29b7b06155_30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9b7b06155_30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9b7b06155_30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966d33bc1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966d33bc1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29b7b06155_30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29b7b06155_30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3c24e2cd4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a3c24e2cd4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9b7b06155_301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29b7b06155_301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2c0122d13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12c0122d13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966d33bc1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966d33bc1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966d33bc1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966d33bc1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66d33bc1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66d33bc1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29b7b06155_301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29b7b06155_301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9beab050a6_2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9beab050a6_2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6e68f78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6e68f78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3c24e2cd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a3c24e2cd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a3c24e2cd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a3c24e2cd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a3c24e2cd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a3c24e2cd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a3c24e2cd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a3c24e2cd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a3c24e2cd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a3c24e2cd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a3c24e2cd4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a3c24e2cd4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a3c24e2cd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a3c24e2cd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a3c24e2cd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a3c24e2cd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a3c24e2cd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a3c24e2cd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a3c24e2cd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a3c24e2cd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1940b4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9f1940b4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a3c24e2cd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a3c24e2cd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2a13d5489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2a13d5489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9686be3d6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9686be3d6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9686be3d6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9686be3d6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29b7b06155_30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29b7b06155_30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9b388e95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9b388e95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 accuracy: objective: 95% within 50 cm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altitude: +- 0.3 m for 90%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attitude: +- 5º for 90%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grid for detection and classification (detect targets and reject false alarms)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1.8m x 1.8m loops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early time channels (but still able to use 150-200 microsecs)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b388e951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b388e951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9b388e951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9b388e951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9b388e95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9b388e95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9b388e951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9b388e951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alewayLat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57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12" Type="http://schemas.openxmlformats.org/officeDocument/2006/relationships/image" Target="../media/image2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60.png"/><Relationship Id="rId5" Type="http://schemas.openxmlformats.org/officeDocument/2006/relationships/image" Target="../media/image16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73700" y="757525"/>
            <a:ext cx="7467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Using convolutional neural networks to classify UXO with multi-component electromagnetic induction data</a:t>
            </a:r>
            <a:endParaRPr sz="3200" dirty="0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73700" y="2600250"/>
            <a:ext cx="850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Jorge Lopez-Alvis</a:t>
            </a:r>
            <a:r>
              <a:rPr lang="en" baseline="3000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, Lindsey J. Heagy</a:t>
            </a:r>
            <a:r>
              <a:rPr lang="en" baseline="3000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, Douglas W. Oldenburg</a:t>
            </a:r>
            <a:r>
              <a:rPr lang="en" baseline="3000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, Stephen Billings</a:t>
            </a:r>
            <a:r>
              <a:rPr lang="en" baseline="30000"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, Lin-Ping Song</a:t>
            </a:r>
            <a:r>
              <a:rPr lang="en" baseline="30000">
                <a:latin typeface="Raleway"/>
                <a:ea typeface="Raleway"/>
                <a:cs typeface="Raleway"/>
                <a:sym typeface="Raleway"/>
              </a:rPr>
              <a:t>2</a:t>
            </a:r>
            <a:endParaRPr baseline="30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73700" y="2995325"/>
            <a:ext cx="79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aseline="30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University of British Columbia, </a:t>
            </a:r>
            <a:r>
              <a:rPr lang="en" baseline="30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Black Tusk Geophysics, Inc.</a:t>
            </a:r>
            <a:endParaRPr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17650" y="4267850"/>
            <a:ext cx="500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This work is supported by DoD SERDP project MR22-3487</a:t>
            </a:r>
            <a:endParaRPr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classify directly from EM data?</a:t>
            </a: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525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Convolutional neural networks (CNNs)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Convolutional filters look at spatial / temporal features in the data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Training EM data for UXO classification: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Available library of ordnance objects with polarizations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Fast geophysical simulations</a:t>
            </a:r>
            <a:endParaRPr dirty="0"/>
          </a:p>
        </p:txBody>
      </p:sp>
      <p:sp>
        <p:nvSpPr>
          <p:cNvPr id="295" name="Google Shape;29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96" name="Google Shape;2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74" y="1489762"/>
            <a:ext cx="2532450" cy="28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2"/>
          <p:cNvSpPr txBox="1"/>
          <p:nvPr/>
        </p:nvSpPr>
        <p:spPr>
          <a:xfrm>
            <a:off x="5202169" y="4553294"/>
            <a:ext cx="3399138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 dirty="0">
                <a:solidFill>
                  <a:schemeClr val="hlin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Helvetica Neue Light"/>
                <a:hlinkClick r:id="rId4"/>
              </a:rPr>
              <a:t>https://towardsdatascience.com/a-comprehensive-guide-to-convolutional-neural-networks-the-eli5-way-3bd2b1164a53</a:t>
            </a:r>
            <a:endParaRPr sz="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 Light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7728725" y="4026175"/>
            <a:ext cx="122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input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7881125" y="1504820"/>
            <a:ext cx="122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175" y="2530588"/>
            <a:ext cx="1160145" cy="80317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Convolutional Neural Networks </a:t>
            </a:r>
            <a:r>
              <a:rPr lang="en"/>
              <a:t>(CNNs)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3"/>
          <p:cNvSpPr txBox="1">
            <a:spLocks noGrp="1"/>
          </p:cNvSpPr>
          <p:nvPr>
            <p:ph type="body" idx="1"/>
          </p:nvPr>
        </p:nvSpPr>
        <p:spPr>
          <a:xfrm>
            <a:off x="3730151" y="1649900"/>
            <a:ext cx="18582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Neural network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7" name="Google Shape;3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725" y="4081775"/>
            <a:ext cx="1220701" cy="216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3"/>
          <p:cNvSpPr/>
          <p:nvPr/>
        </p:nvSpPr>
        <p:spPr>
          <a:xfrm>
            <a:off x="311700" y="788175"/>
            <a:ext cx="8520600" cy="864800"/>
          </a:xfrm>
          <a:prstGeom prst="roundRect">
            <a:avLst>
              <a:gd name="adj" fmla="val 2097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Raleway" pitchFamily="2" charset="0"/>
                <a:ea typeface="Helvetica Neue Light"/>
                <a:cs typeface="Helvetica Neue Light"/>
                <a:sym typeface="Helvetica Neue Light"/>
              </a:rPr>
              <a:t>Supervised classification problem</a:t>
            </a:r>
            <a:endParaRPr sz="1800" dirty="0">
              <a:solidFill>
                <a:schemeClr val="dk2"/>
              </a:solidFill>
              <a:latin typeface="Raleway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2"/>
                </a:solidFill>
                <a:latin typeface="Raleway" pitchFamily="2" charset="0"/>
                <a:ea typeface="Helvetica Neue Light"/>
                <a:cs typeface="Helvetica Neue Light"/>
                <a:sym typeface="Helvetica Neue Light"/>
              </a:rPr>
              <a:t>provided data with labels, construct a function (network) that outputs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2"/>
                </a:solidFill>
                <a:latin typeface="Raleway" pitchFamily="2" charset="0"/>
                <a:ea typeface="Helvetica Neue Light"/>
                <a:cs typeface="Helvetica Neue Light"/>
                <a:sym typeface="Helvetica Neue Light"/>
              </a:rPr>
              <a:t> labels given input data</a:t>
            </a:r>
            <a:endParaRPr sz="1800" dirty="0">
              <a:solidFill>
                <a:schemeClr val="dk2"/>
              </a:solidFill>
              <a:latin typeface="Raleway" pitchFamily="2" charset="0"/>
              <a:ea typeface="Raleway"/>
              <a:cs typeface="Raleway"/>
              <a:sym typeface="Raleway"/>
            </a:endParaRPr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950" y="2059712"/>
            <a:ext cx="916200" cy="21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3"/>
          <p:cNvSpPr txBox="1">
            <a:spLocks noGrp="1"/>
          </p:cNvSpPr>
          <p:nvPr>
            <p:ph type="body" idx="1"/>
          </p:nvPr>
        </p:nvSpPr>
        <p:spPr>
          <a:xfrm rot="1067">
            <a:off x="7766163" y="1903300"/>
            <a:ext cx="1066141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predicted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 rot="945">
            <a:off x="7451442" y="2959011"/>
            <a:ext cx="1090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true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body" idx="1"/>
          </p:nvPr>
        </p:nvSpPr>
        <p:spPr>
          <a:xfrm>
            <a:off x="1315825" y="1655975"/>
            <a:ext cx="15873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Features</a:t>
            </a:r>
            <a:r>
              <a:rPr lang="en" sz="1400"/>
              <a:t>   </a:t>
            </a:r>
            <a:endParaRPr sz="1400"/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5">
            <a:alphaModFix/>
          </a:blip>
          <a:srcRect l="74225" t="-10" r="6245" b="10"/>
          <a:stretch/>
        </p:blipFill>
        <p:spPr>
          <a:xfrm>
            <a:off x="2020013" y="2221900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3"/>
          <p:cNvSpPr txBox="1">
            <a:spLocks noGrp="1"/>
          </p:cNvSpPr>
          <p:nvPr>
            <p:ph type="body" idx="1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Input</a:t>
            </a:r>
            <a:r>
              <a:rPr lang="en" sz="1400" dirty="0"/>
              <a:t>  </a:t>
            </a:r>
            <a:endParaRPr sz="1400" dirty="0"/>
          </a:p>
        </p:txBody>
      </p:sp>
      <p:pic>
        <p:nvPicPr>
          <p:cNvPr id="315" name="Google Shape;315;p23"/>
          <p:cNvPicPr preferRelativeResize="0"/>
          <p:nvPr/>
        </p:nvPicPr>
        <p:blipFill rotWithShape="1">
          <a:blip r:embed="rId6">
            <a:alphaModFix/>
          </a:blip>
          <a:srcRect r="62136"/>
          <a:stretch/>
        </p:blipFill>
        <p:spPr>
          <a:xfrm rot="94">
            <a:off x="6174761" y="2894728"/>
            <a:ext cx="462126" cy="40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588" y="2732113"/>
            <a:ext cx="1171575" cy="85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9163" y="2765825"/>
            <a:ext cx="1163003" cy="80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7725" y="3041725"/>
            <a:ext cx="1160145" cy="803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23"/>
          <p:cNvCxnSpPr/>
          <p:nvPr/>
        </p:nvCxnSpPr>
        <p:spPr>
          <a:xfrm>
            <a:off x="2769175" y="2906800"/>
            <a:ext cx="738900" cy="3708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0" name="Google Shape;32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92588" y="2260613"/>
            <a:ext cx="1151573" cy="79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74150" y="3259875"/>
            <a:ext cx="1165860" cy="80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32068" y="2689730"/>
            <a:ext cx="2906707" cy="1240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23"/>
          <p:cNvCxnSpPr>
            <a:endCxn id="324" idx="1"/>
          </p:cNvCxnSpPr>
          <p:nvPr/>
        </p:nvCxnSpPr>
        <p:spPr>
          <a:xfrm>
            <a:off x="6054510" y="3281872"/>
            <a:ext cx="610200" cy="144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4" name="Google Shape;324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64710" y="2681806"/>
            <a:ext cx="491136" cy="122893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3"/>
          <p:cNvSpPr txBox="1"/>
          <p:nvPr/>
        </p:nvSpPr>
        <p:spPr>
          <a:xfrm>
            <a:off x="6430125" y="1950875"/>
            <a:ext cx="158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 probabilities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p23"/>
          <p:cNvSpPr/>
          <p:nvPr/>
        </p:nvSpPr>
        <p:spPr>
          <a:xfrm rot="-5400000">
            <a:off x="7029257" y="2509384"/>
            <a:ext cx="87000" cy="19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p23"/>
          <p:cNvCxnSpPr>
            <a:endCxn id="320" idx="1"/>
          </p:cNvCxnSpPr>
          <p:nvPr/>
        </p:nvCxnSpPr>
        <p:spPr>
          <a:xfrm rot="10800000" flipH="1">
            <a:off x="7111888" y="2659234"/>
            <a:ext cx="680700" cy="5289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8" name="Google Shape;328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71450" y="2457150"/>
            <a:ext cx="106440" cy="1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3"/>
          <p:cNvSpPr txBox="1"/>
          <p:nvPr/>
        </p:nvSpPr>
        <p:spPr>
          <a:xfrm>
            <a:off x="7168450" y="4269025"/>
            <a:ext cx="168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Image segmentation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0" name="Google Shape;330;p23"/>
          <p:cNvCxnSpPr/>
          <p:nvPr/>
        </p:nvCxnSpPr>
        <p:spPr>
          <a:xfrm rot="10800000" flipH="1">
            <a:off x="7973000" y="4112550"/>
            <a:ext cx="282000" cy="39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" name="Google Shape;33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Convolutional Neural Networks (CNNs)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name="adj" fmla="val 2097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do we translate these things to the UXO classification problem?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8" name="Google Shape;338;p24"/>
          <p:cNvSpPr txBox="1">
            <a:spLocks noGrp="1"/>
          </p:cNvSpPr>
          <p:nvPr>
            <p:ph type="body" idx="1"/>
          </p:nvPr>
        </p:nvSpPr>
        <p:spPr>
          <a:xfrm rot="1067">
            <a:off x="7927267" y="1947895"/>
            <a:ext cx="1006416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predicted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24"/>
          <p:cNvSpPr txBox="1">
            <a:spLocks noGrp="1"/>
          </p:cNvSpPr>
          <p:nvPr>
            <p:ph type="body" idx="1"/>
          </p:nvPr>
        </p:nvSpPr>
        <p:spPr>
          <a:xfrm>
            <a:off x="8125756" y="3126293"/>
            <a:ext cx="60821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true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24"/>
          <p:cNvSpPr txBox="1">
            <a:spLocks noGrp="1"/>
          </p:cNvSpPr>
          <p:nvPr>
            <p:ph type="body" idx="1"/>
          </p:nvPr>
        </p:nvSpPr>
        <p:spPr>
          <a:xfrm>
            <a:off x="175225" y="1655975"/>
            <a:ext cx="11189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Input</a:t>
            </a:r>
            <a:r>
              <a:rPr lang="en" sz="1400" dirty="0"/>
              <a:t>  </a:t>
            </a:r>
            <a:endParaRPr sz="1400" dirty="0"/>
          </a:p>
        </p:txBody>
      </p:sp>
      <p:pic>
        <p:nvPicPr>
          <p:cNvPr id="341" name="Google Shape;341;p24"/>
          <p:cNvPicPr preferRelativeResize="0"/>
          <p:nvPr/>
        </p:nvPicPr>
        <p:blipFill rotWithShape="1">
          <a:blip r:embed="rId3">
            <a:alphaModFix/>
          </a:blip>
          <a:srcRect l="10372" t="5015" r="63551" b="87326"/>
          <a:stretch/>
        </p:blipFill>
        <p:spPr>
          <a:xfrm>
            <a:off x="181132" y="2440150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4"/>
          <p:cNvPicPr preferRelativeResize="0"/>
          <p:nvPr/>
        </p:nvPicPr>
        <p:blipFill rotWithShape="1">
          <a:blip r:embed="rId3">
            <a:alphaModFix/>
          </a:blip>
          <a:srcRect l="10373" t="12526" r="63550" b="79814"/>
          <a:stretch/>
        </p:blipFill>
        <p:spPr>
          <a:xfrm>
            <a:off x="298055" y="2672188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4"/>
          <p:cNvPicPr preferRelativeResize="0"/>
          <p:nvPr/>
        </p:nvPicPr>
        <p:blipFill rotWithShape="1">
          <a:blip r:embed="rId3">
            <a:alphaModFix/>
          </a:blip>
          <a:srcRect l="10373" t="20336" r="63550" b="72005"/>
          <a:stretch/>
        </p:blipFill>
        <p:spPr>
          <a:xfrm>
            <a:off x="410034" y="2963600"/>
            <a:ext cx="1090800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 l="10371" t="28145" r="64626" b="64196"/>
          <a:stretch/>
        </p:blipFill>
        <p:spPr>
          <a:xfrm>
            <a:off x="529732" y="3235375"/>
            <a:ext cx="1045901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4"/>
          <p:cNvPicPr preferRelativeResize="0"/>
          <p:nvPr/>
        </p:nvPicPr>
        <p:blipFill rotWithShape="1">
          <a:blip r:embed="rId3">
            <a:alphaModFix/>
          </a:blip>
          <a:srcRect l="10371" t="35953" r="64626" b="56387"/>
          <a:stretch/>
        </p:blipFill>
        <p:spPr>
          <a:xfrm>
            <a:off x="646582" y="3487025"/>
            <a:ext cx="1045901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96920" y="4092840"/>
            <a:ext cx="177975" cy="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4"/>
          <p:cNvSpPr txBox="1">
            <a:spLocks noGrp="1"/>
          </p:cNvSpPr>
          <p:nvPr>
            <p:ph type="body" idx="1"/>
          </p:nvPr>
        </p:nvSpPr>
        <p:spPr>
          <a:xfrm>
            <a:off x="1315824" y="1655975"/>
            <a:ext cx="1653197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Features</a:t>
            </a:r>
            <a:r>
              <a:rPr lang="en" sz="1400"/>
              <a:t>   </a:t>
            </a:r>
            <a:endParaRPr sz="1400"/>
          </a:p>
        </p:txBody>
      </p:sp>
      <p:pic>
        <p:nvPicPr>
          <p:cNvPr id="348" name="Google Shape;348;p24"/>
          <p:cNvPicPr preferRelativeResize="0"/>
          <p:nvPr/>
        </p:nvPicPr>
        <p:blipFill rotWithShape="1">
          <a:blip r:embed="rId5">
            <a:alphaModFix/>
          </a:blip>
          <a:srcRect l="74225" t="-10" r="6245" b="10"/>
          <a:stretch/>
        </p:blipFill>
        <p:spPr>
          <a:xfrm>
            <a:off x="2133338" y="2579738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4"/>
          <p:cNvSpPr txBox="1">
            <a:spLocks noGrp="1"/>
          </p:cNvSpPr>
          <p:nvPr>
            <p:ph type="body" idx="1"/>
          </p:nvPr>
        </p:nvSpPr>
        <p:spPr>
          <a:xfrm>
            <a:off x="3730150" y="1649900"/>
            <a:ext cx="1935343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Neural network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0" name="Google Shape;350;p24"/>
          <p:cNvPicPr preferRelativeResize="0"/>
          <p:nvPr/>
        </p:nvPicPr>
        <p:blipFill rotWithShape="1">
          <a:blip r:embed="rId6">
            <a:alphaModFix/>
          </a:blip>
          <a:srcRect r="62136"/>
          <a:stretch/>
        </p:blipFill>
        <p:spPr>
          <a:xfrm rot="94">
            <a:off x="6599350" y="2894728"/>
            <a:ext cx="462126" cy="409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24"/>
          <p:cNvCxnSpPr>
            <a:endCxn id="352" idx="1"/>
          </p:cNvCxnSpPr>
          <p:nvPr/>
        </p:nvCxnSpPr>
        <p:spPr>
          <a:xfrm>
            <a:off x="6511710" y="3281872"/>
            <a:ext cx="610200" cy="144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2" name="Google Shape;35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1910" y="2681806"/>
            <a:ext cx="491136" cy="122893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4"/>
          <p:cNvSpPr txBox="1"/>
          <p:nvPr/>
        </p:nvSpPr>
        <p:spPr>
          <a:xfrm>
            <a:off x="6887325" y="1950875"/>
            <a:ext cx="158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 probabilities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24"/>
          <p:cNvSpPr/>
          <p:nvPr/>
        </p:nvSpPr>
        <p:spPr>
          <a:xfrm rot="-5400000">
            <a:off x="7486457" y="2509384"/>
            <a:ext cx="87000" cy="19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5" name="Google Shape;35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4775" y="2761675"/>
            <a:ext cx="106440" cy="1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47650" y="2901351"/>
            <a:ext cx="4887445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1900" y="4507722"/>
            <a:ext cx="2925882" cy="21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24"/>
          <p:cNvCxnSpPr/>
          <p:nvPr/>
        </p:nvCxnSpPr>
        <p:spPr>
          <a:xfrm rot="10800000">
            <a:off x="2454850" y="3638000"/>
            <a:ext cx="0" cy="7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59" name="Google Shape;35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89776" y="2317808"/>
            <a:ext cx="966300" cy="76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53750" y="3404024"/>
            <a:ext cx="979925" cy="76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24"/>
          <p:cNvCxnSpPr/>
          <p:nvPr/>
        </p:nvCxnSpPr>
        <p:spPr>
          <a:xfrm rot="10800000" flipH="1">
            <a:off x="7569088" y="2661934"/>
            <a:ext cx="513900" cy="5262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" name="Google Shape;362;p24"/>
          <p:cNvSpPr txBox="1"/>
          <p:nvPr/>
        </p:nvSpPr>
        <p:spPr>
          <a:xfrm>
            <a:off x="8280000" y="4047225"/>
            <a:ext cx="94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nx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24"/>
          <p:cNvSpPr txBox="1"/>
          <p:nvPr/>
        </p:nvSpPr>
        <p:spPr>
          <a:xfrm rot="-5400000">
            <a:off x="7405997" y="3345228"/>
            <a:ext cx="94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nrx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65" name="Google Shape;365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29955" y="3804425"/>
            <a:ext cx="2741570" cy="11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label masks</a:t>
            </a:r>
            <a:endParaRPr/>
          </a:p>
        </p:txBody>
      </p:sp>
      <p:sp>
        <p:nvSpPr>
          <p:cNvPr id="371" name="Google Shape;371;p25"/>
          <p:cNvSpPr txBox="1"/>
          <p:nvPr/>
        </p:nvSpPr>
        <p:spPr>
          <a:xfrm>
            <a:off x="1043501" y="1455486"/>
            <a:ext cx="27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 pitchFamily="2" charset="0"/>
                <a:ea typeface="Helvetica Neue Light"/>
                <a:cs typeface="Helvetica Neue Light"/>
                <a:sym typeface="Helvetica Neue Light"/>
              </a:rPr>
              <a:t>Magnitude for each transmitter</a:t>
            </a:r>
            <a:endParaRPr dirty="0">
              <a:latin typeface="Raleway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4022617" y="1195386"/>
            <a:ext cx="14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 pitchFamily="2" charset="0"/>
                <a:ea typeface="Helvetica Neue Light"/>
                <a:cs typeface="Helvetica Neue Light"/>
                <a:sym typeface="Helvetica Neue Light"/>
              </a:rPr>
              <a:t>Sum of magnitudes</a:t>
            </a:r>
            <a:endParaRPr dirty="0">
              <a:latin typeface="Raleway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3" name="Google Shape;373;p25"/>
          <p:cNvSpPr txBox="1"/>
          <p:nvPr/>
        </p:nvSpPr>
        <p:spPr>
          <a:xfrm>
            <a:off x="6052423" y="1527020"/>
            <a:ext cx="136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 pitchFamily="2" charset="0"/>
                <a:ea typeface="Helvetica Neue Light"/>
                <a:cs typeface="Helvetica Neue Light"/>
                <a:sym typeface="Helvetica Neue Light"/>
              </a:rPr>
              <a:t>Label mask </a:t>
            </a:r>
            <a:endParaRPr dirty="0">
              <a:latin typeface="Raleway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4" name="Google Shape;374;p25"/>
          <p:cNvSpPr/>
          <p:nvPr/>
        </p:nvSpPr>
        <p:spPr>
          <a:xfrm rot="5400000">
            <a:off x="2388075" y="331486"/>
            <a:ext cx="148200" cy="31209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 rot="5400000">
            <a:off x="4467275" y="1504036"/>
            <a:ext cx="148200" cy="7758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"/>
          <p:cNvSpPr txBox="1"/>
          <p:nvPr/>
        </p:nvSpPr>
        <p:spPr>
          <a:xfrm>
            <a:off x="7293725" y="2124186"/>
            <a:ext cx="178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color is different 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for each class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5121078" y="2270736"/>
            <a:ext cx="935100" cy="32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5"/>
          <p:cNvSpPr txBox="1"/>
          <p:nvPr/>
        </p:nvSpPr>
        <p:spPr>
          <a:xfrm>
            <a:off x="5069743" y="1916961"/>
            <a:ext cx="109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threshold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9" name="Google Shape;3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97" y="2072361"/>
            <a:ext cx="4364875" cy="91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149" y="2031877"/>
            <a:ext cx="841800" cy="901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25"/>
          <p:cNvCxnSpPr>
            <a:stCxn id="376" idx="1"/>
          </p:cNvCxnSpPr>
          <p:nvPr/>
        </p:nvCxnSpPr>
        <p:spPr>
          <a:xfrm rot="10800000">
            <a:off x="6472325" y="2245386"/>
            <a:ext cx="821400" cy="18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25"/>
          <p:cNvSpPr txBox="1"/>
          <p:nvPr/>
        </p:nvSpPr>
        <p:spPr>
          <a:xfrm>
            <a:off x="835775" y="2848275"/>
            <a:ext cx="175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 track 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position (nx)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25"/>
          <p:cNvSpPr txBox="1"/>
          <p:nvPr/>
        </p:nvSpPr>
        <p:spPr>
          <a:xfrm rot="-5400000">
            <a:off x="-360025" y="1887850"/>
            <a:ext cx="155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receiver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 number (nrx)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1082450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5" name="Google Shape;385;p25"/>
          <p:cNvSpPr txBox="1"/>
          <p:nvPr/>
        </p:nvSpPr>
        <p:spPr>
          <a:xfrm>
            <a:off x="2700725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1916143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3511850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T4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6101411" y="4505325"/>
            <a:ext cx="128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 track distance (m)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9" name="Google Shape;3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950" y="3459537"/>
            <a:ext cx="1216905" cy="106088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"/>
          <p:cNvSpPr txBox="1"/>
          <p:nvPr/>
        </p:nvSpPr>
        <p:spPr>
          <a:xfrm rot="-5400000">
            <a:off x="5088451" y="3561525"/>
            <a:ext cx="109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 track distance (m)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1" name="Google Shape;391;p25"/>
          <p:cNvSpPr/>
          <p:nvPr/>
        </p:nvSpPr>
        <p:spPr>
          <a:xfrm rot="5400000">
            <a:off x="6351518" y="3035119"/>
            <a:ext cx="400500" cy="32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 txBox="1"/>
          <p:nvPr/>
        </p:nvSpPr>
        <p:spPr>
          <a:xfrm>
            <a:off x="6834275" y="2908475"/>
            <a:ext cx="211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send back to footprint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of system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3" name="Google Shape;3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4" name="Google Shape;394;p25"/>
          <p:cNvSpPr txBox="1"/>
          <p:nvPr/>
        </p:nvSpPr>
        <p:spPr>
          <a:xfrm>
            <a:off x="545225" y="3576975"/>
            <a:ext cx="246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For time channel #5</a:t>
            </a:r>
            <a:endParaRPr sz="18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5" name="Google Shape;3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075" y="673350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5"/>
          <p:cNvSpPr/>
          <p:nvPr/>
        </p:nvSpPr>
        <p:spPr>
          <a:xfrm>
            <a:off x="7623409" y="756382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Application to a line of data</a:t>
            </a:r>
            <a:endParaRPr sz="2600"/>
          </a:p>
        </p:txBody>
      </p:sp>
      <p:sp>
        <p:nvSpPr>
          <p:cNvPr id="403" name="Google Shape;403;p26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 features are created by using a sliding window: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26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Helvetica Neue Light"/>
              </a:rPr>
              <a:t>cross track (m)</a:t>
            </a:r>
            <a:endParaRPr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 Light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Helvetica Neue Light"/>
              </a:rPr>
              <a:t>along track (m)</a:t>
            </a:r>
            <a:endParaRPr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 Light"/>
            </a:endParaRPr>
          </a:p>
        </p:txBody>
      </p:sp>
      <p:sp>
        <p:nvSpPr>
          <p:cNvPr id="406" name="Google Shape;406;p26"/>
          <p:cNvSpPr txBox="1"/>
          <p:nvPr/>
        </p:nvSpPr>
        <p:spPr>
          <a:xfrm>
            <a:off x="4116600" y="2018978"/>
            <a:ext cx="7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UXO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7" name="Google Shape;407;p26"/>
          <p:cNvCxnSpPr/>
          <p:nvPr/>
        </p:nvCxnSpPr>
        <p:spPr>
          <a:xfrm rot="10800000">
            <a:off x="3052800" y="2214954"/>
            <a:ext cx="1089600" cy="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4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Application to a line of data</a:t>
            </a:r>
            <a:endParaRPr sz="2600"/>
          </a:p>
        </p:txBody>
      </p:sp>
      <p:sp>
        <p:nvSpPr>
          <p:cNvPr id="415" name="Google Shape;415;p27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Google Shape;416;p27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Helvetica Neue Light"/>
              </a:rPr>
              <a:t>cross track (m)</a:t>
            </a:r>
            <a:endParaRPr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 Light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Helvetica Neue Light"/>
              </a:rPr>
              <a:t>along track (m)</a:t>
            </a:r>
            <a:endParaRPr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 Light"/>
            </a:endParaRPr>
          </a:p>
        </p:txBody>
      </p:sp>
      <p:sp>
        <p:nvSpPr>
          <p:cNvPr id="418" name="Google Shape;418;p27"/>
          <p:cNvSpPr txBox="1"/>
          <p:nvPr/>
        </p:nvSpPr>
        <p:spPr>
          <a:xfrm>
            <a:off x="650400" y="3128125"/>
            <a:ext cx="248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62728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endParaRPr>
              <a:solidFill>
                <a:srgbClr val="D6272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19" name="Google Shape;419;p27"/>
          <p:cNvCxnSpPr/>
          <p:nvPr/>
        </p:nvCxnSpPr>
        <p:spPr>
          <a:xfrm rot="10800000" flipH="1">
            <a:off x="1396300" y="2783750"/>
            <a:ext cx="148200" cy="37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42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Application to a line of data</a:t>
            </a:r>
            <a:endParaRPr sz="2600"/>
          </a:p>
        </p:txBody>
      </p:sp>
      <p:sp>
        <p:nvSpPr>
          <p:cNvPr id="427" name="Google Shape;427;p28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Google Shape;428;p28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Helvetica Neue Light"/>
              </a:rPr>
              <a:t>cross track (m)</a:t>
            </a:r>
            <a:endParaRPr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 Light"/>
            </a:endParaRPr>
          </a:p>
        </p:txBody>
      </p:sp>
      <p:sp>
        <p:nvSpPr>
          <p:cNvPr id="429" name="Google Shape;429;p28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Helvetica Neue Light"/>
              </a:rPr>
              <a:t>along track (m)</a:t>
            </a:r>
            <a:endParaRPr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 Light"/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650400" y="3128125"/>
            <a:ext cx="26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F77B4"/>
                </a:solidFill>
                <a:latin typeface="Raleway"/>
                <a:ea typeface="Raleway"/>
                <a:cs typeface="Raleway"/>
                <a:sym typeface="Raleway"/>
              </a:rPr>
              <a:t>Neural network output (class)</a:t>
            </a:r>
            <a:endParaRPr dirty="0">
              <a:solidFill>
                <a:srgbClr val="1F77B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1" name="Google Shape;431;p28"/>
          <p:cNvCxnSpPr/>
          <p:nvPr/>
        </p:nvCxnSpPr>
        <p:spPr>
          <a:xfrm rot="10800000" flipH="1">
            <a:off x="1396300" y="2783750"/>
            <a:ext cx="148200" cy="375000"/>
          </a:xfrm>
          <a:prstGeom prst="straightConnector1">
            <a:avLst/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Application to a line of data</a:t>
            </a:r>
            <a:endParaRPr sz="2600"/>
          </a:p>
        </p:txBody>
      </p:sp>
      <p:sp>
        <p:nvSpPr>
          <p:cNvPr id="439" name="Google Shape;439;p29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0" name="Google Shape;440;p29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Helvetica Neue Light"/>
              </a:rPr>
              <a:t>cross track (m)</a:t>
            </a:r>
            <a:endParaRPr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 Light"/>
            </a:endParaRPr>
          </a:p>
        </p:txBody>
      </p:sp>
      <p:sp>
        <p:nvSpPr>
          <p:cNvPr id="441" name="Google Shape;441;p29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Helvetica Neue Light"/>
              </a:rPr>
              <a:t>along track (m)</a:t>
            </a:r>
            <a:endParaRPr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 Light"/>
            </a:endParaRPr>
          </a:p>
        </p:txBody>
      </p:sp>
      <p:sp>
        <p:nvSpPr>
          <p:cNvPr id="442" name="Google Shape;44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Application to a line of data</a:t>
            </a:r>
            <a:endParaRPr sz="2600"/>
          </a:p>
        </p:txBody>
      </p:sp>
      <p:pic>
        <p:nvPicPr>
          <p:cNvPr id="449" name="Google Shape;4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4015372"/>
            <a:ext cx="8839199" cy="87076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0"/>
          <p:cNvSpPr txBox="1"/>
          <p:nvPr/>
        </p:nvSpPr>
        <p:spPr>
          <a:xfrm>
            <a:off x="323100" y="3225925"/>
            <a:ext cx="4962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 pitchFamily="2" charset="0"/>
                <a:ea typeface="Helvetica Neue Light"/>
                <a:cs typeface="Helvetica Neue Light"/>
                <a:sym typeface="Helvetica Neue Light"/>
              </a:rPr>
              <a:t>Single acquisition line with three objects (classification results)</a:t>
            </a:r>
            <a:endParaRPr dirty="0">
              <a:latin typeface="Raleway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30"/>
          <p:cNvSpPr txBox="1"/>
          <p:nvPr/>
        </p:nvSpPr>
        <p:spPr>
          <a:xfrm rot="-5400000">
            <a:off x="-270000" y="4118582"/>
            <a:ext cx="87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30"/>
          <p:cNvSpPr txBox="1"/>
          <p:nvPr/>
        </p:nvSpPr>
        <p:spPr>
          <a:xfrm>
            <a:off x="865200" y="4735982"/>
            <a:ext cx="87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" name="Google Shape;454;p30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Helvetica Neue Light"/>
              </a:rPr>
              <a:t>cross track (m)</a:t>
            </a:r>
            <a:endParaRPr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 Light"/>
            </a:endParaRPr>
          </a:p>
        </p:txBody>
      </p:sp>
      <p:sp>
        <p:nvSpPr>
          <p:cNvPr id="455" name="Google Shape;455;p30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Helvetica Neue Light"/>
              </a:rPr>
              <a:t>along track (m)</a:t>
            </a:r>
            <a:endParaRPr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 Light"/>
            </a:endParaRPr>
          </a:p>
        </p:txBody>
      </p: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57" name="Google Shape;4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8225" y="2509000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0"/>
          <p:cNvSpPr/>
          <p:nvPr/>
        </p:nvSpPr>
        <p:spPr>
          <a:xfrm>
            <a:off x="5831559" y="2592032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dataset: dipole forward model</a:t>
            </a:r>
            <a:endParaRPr/>
          </a:p>
        </p:txBody>
      </p:sp>
      <p:sp>
        <p:nvSpPr>
          <p:cNvPr id="464" name="Google Shape;46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classes: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background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155 mm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105 mm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81 mm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60 mm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40 mm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clutter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 of realizations: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Training (multi-class): 400,000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Validation: 10,000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65" name="Google Shape;465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Randomly assign: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Target class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Orientation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Noise level: approximate from background areas in the field data</a:t>
            </a:r>
            <a:endParaRPr/>
          </a:p>
        </p:txBody>
      </p:sp>
      <p:pic>
        <p:nvPicPr>
          <p:cNvPr id="466" name="Google Shape;4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075" y="1737626"/>
            <a:ext cx="514462" cy="18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173" y="2013141"/>
            <a:ext cx="542331" cy="18187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1"/>
          <p:cNvSpPr txBox="1"/>
          <p:nvPr/>
        </p:nvSpPr>
        <p:spPr>
          <a:xfrm>
            <a:off x="5619925" y="4578800"/>
            <a:ext cx="113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 m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31"/>
          <p:cNvSpPr txBox="1"/>
          <p:nvPr/>
        </p:nvSpPr>
        <p:spPr>
          <a:xfrm>
            <a:off x="7524925" y="4121600"/>
            <a:ext cx="113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2.5 x W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31"/>
          <p:cNvSpPr txBox="1"/>
          <p:nvPr/>
        </p:nvSpPr>
        <p:spPr>
          <a:xfrm>
            <a:off x="4098950" y="3968347"/>
            <a:ext cx="6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0.5 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72" name="Google Shape;4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300" y="3137625"/>
            <a:ext cx="3276002" cy="1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1"/>
          <p:cNvSpPr txBox="1"/>
          <p:nvPr/>
        </p:nvSpPr>
        <p:spPr>
          <a:xfrm>
            <a:off x="6405475" y="4731200"/>
            <a:ext cx="2067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 - width of the system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1"/>
          <p:cNvSpPr txBox="1"/>
          <p:nvPr/>
        </p:nvSpPr>
        <p:spPr>
          <a:xfrm>
            <a:off x="4613650" y="3193600"/>
            <a:ext cx="99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1.5 x 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Time-domain EM response of a UXO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88" y="1261518"/>
            <a:ext cx="457199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Clutter design</a:t>
            </a:r>
            <a:endParaRPr/>
          </a:p>
        </p:txBody>
      </p:sp>
      <p:sp>
        <p:nvSpPr>
          <p:cNvPr id="480" name="Google Shape;48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81" name="Google Shape;4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00" y="2138950"/>
            <a:ext cx="26860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725" y="736626"/>
            <a:ext cx="3895725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2"/>
          <p:cNvSpPr txBox="1"/>
          <p:nvPr/>
        </p:nvSpPr>
        <p:spPr>
          <a:xfrm>
            <a:off x="515650" y="1317750"/>
            <a:ext cx="367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Physics-based parameterization of EM decay: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32"/>
          <p:cNvSpPr txBox="1"/>
          <p:nvPr/>
        </p:nvSpPr>
        <p:spPr>
          <a:xfrm>
            <a:off x="372425" y="2926475"/>
            <a:ext cx="3671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9 parameters in total: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Estimate values for UXOs in ordnance library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Define a distance threshold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Fill the remaining space with clutter objects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data - Sequim Bay test site (2022)</a:t>
            </a:r>
            <a:endParaRPr/>
          </a:p>
        </p:txBody>
      </p:sp>
      <p:sp>
        <p:nvSpPr>
          <p:cNvPr id="490" name="Google Shape;490;p33"/>
          <p:cNvSpPr txBox="1"/>
          <p:nvPr/>
        </p:nvSpPr>
        <p:spPr>
          <a:xfrm>
            <a:off x="748225" y="3043150"/>
            <a:ext cx="7537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7 acquisition lines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Current workflow requires seawater response removed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Some ISOs present, we used only UXO objects to train (e.g. medium ISO ~ 81mm)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1" name="Google Shape;49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92" name="Google Shape;4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650" y="1106904"/>
            <a:ext cx="9144000" cy="178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correlated noise using a binary classifier</a:t>
            </a:r>
            <a:endParaRPr/>
          </a:p>
        </p:txBody>
      </p:sp>
      <p:sp>
        <p:nvSpPr>
          <p:cNvPr id="498" name="Google Shape;49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99" name="Google Shape;4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689" y="905329"/>
            <a:ext cx="1247600" cy="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376975"/>
            <a:ext cx="8839197" cy="157842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1962300" y="4583725"/>
            <a:ext cx="501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get spatially correlated noise from this subset of field data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07800"/>
            <a:ext cx="8520599" cy="123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5607" y="3404842"/>
            <a:ext cx="231717" cy="500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34"/>
          <p:cNvCxnSpPr/>
          <p:nvPr/>
        </p:nvCxnSpPr>
        <p:spPr>
          <a:xfrm rot="10800000" flipH="1">
            <a:off x="2485100" y="4256700"/>
            <a:ext cx="20040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34"/>
          <p:cNvSpPr/>
          <p:nvPr/>
        </p:nvSpPr>
        <p:spPr>
          <a:xfrm>
            <a:off x="7656215" y="1164579"/>
            <a:ext cx="744300" cy="19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6" name="Google Shape;506;p34"/>
          <p:cNvSpPr txBox="1"/>
          <p:nvPr/>
        </p:nvSpPr>
        <p:spPr>
          <a:xfrm>
            <a:off x="7699564" y="1064104"/>
            <a:ext cx="77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</a:t>
            </a:r>
            <a:endParaRPr sz="11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map (output of CNN)</a:t>
            </a:r>
            <a:endParaRPr/>
          </a:p>
        </p:txBody>
      </p:sp>
      <p:sp>
        <p:nvSpPr>
          <p:cNvPr id="512" name="Google Shape;51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13" name="Google Shape;5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525"/>
            <a:ext cx="8839200" cy="146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75" y="2784500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5"/>
          <p:cNvSpPr/>
          <p:nvPr/>
        </p:nvSpPr>
        <p:spPr>
          <a:xfrm>
            <a:off x="710709" y="2867532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6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labels vs truth labels - field data</a:t>
            </a:r>
            <a:endParaRPr/>
          </a:p>
        </p:txBody>
      </p:sp>
      <p:sp>
        <p:nvSpPr>
          <p:cNvPr id="522" name="Google Shape;522;p36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36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36"/>
          <p:cNvCxnSpPr/>
          <p:nvPr/>
        </p:nvCxnSpPr>
        <p:spPr>
          <a:xfrm rot="10800000" flipH="1">
            <a:off x="9084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36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sz="1000" b="1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sz="1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7" name="Google Shape;52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528" name="Google Shape;5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7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labels vs truth labels - field data</a:t>
            </a:r>
            <a:endParaRPr/>
          </a:p>
        </p:txBody>
      </p:sp>
      <p:sp>
        <p:nvSpPr>
          <p:cNvPr id="535" name="Google Shape;535;p37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6" name="Google Shape;536;p37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37"/>
          <p:cNvCxnSpPr/>
          <p:nvPr/>
        </p:nvCxnSpPr>
        <p:spPr>
          <a:xfrm rot="10800000" flipH="1">
            <a:off x="9084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8" name="Google Shape;538;p37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sz="1000" b="1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37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sz="1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41" name="Google Shape;5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7"/>
          <p:cNvSpPr txBox="1"/>
          <p:nvPr/>
        </p:nvSpPr>
        <p:spPr>
          <a:xfrm>
            <a:off x="653075" y="3625125"/>
            <a:ext cx="290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Discriminated clutter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37"/>
          <p:cNvSpPr/>
          <p:nvPr/>
        </p:nvSpPr>
        <p:spPr>
          <a:xfrm>
            <a:off x="1239750" y="2448475"/>
            <a:ext cx="6396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77B4"/>
              </a:solidFill>
            </a:endParaRPr>
          </a:p>
        </p:txBody>
      </p:sp>
      <p:sp>
        <p:nvSpPr>
          <p:cNvPr id="544" name="Google Shape;544;p37"/>
          <p:cNvSpPr/>
          <p:nvPr/>
        </p:nvSpPr>
        <p:spPr>
          <a:xfrm>
            <a:off x="2134975" y="2296075"/>
            <a:ext cx="5487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77B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labels vs truth labels - field data</a:t>
            </a:r>
            <a:endParaRPr/>
          </a:p>
        </p:txBody>
      </p:sp>
      <p:sp>
        <p:nvSpPr>
          <p:cNvPr id="551" name="Google Shape;551;p38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2" name="Google Shape;552;p38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38"/>
          <p:cNvCxnSpPr/>
          <p:nvPr/>
        </p:nvCxnSpPr>
        <p:spPr>
          <a:xfrm rot="10800000" flipH="1">
            <a:off x="9084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8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sz="1000" b="1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5" name="Google Shape;555;p38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sz="1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6" name="Google Shape;55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57" name="Google Shape;5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8"/>
          <p:cNvSpPr txBox="1"/>
          <p:nvPr/>
        </p:nvSpPr>
        <p:spPr>
          <a:xfrm>
            <a:off x="653075" y="3625125"/>
            <a:ext cx="488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Discriminated clutter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Did not miss any 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38"/>
          <p:cNvSpPr/>
          <p:nvPr/>
        </p:nvSpPr>
        <p:spPr>
          <a:xfrm>
            <a:off x="4556876" y="2340822"/>
            <a:ext cx="5487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77B4"/>
              </a:solidFill>
            </a:endParaRPr>
          </a:p>
        </p:txBody>
      </p:sp>
      <p:sp>
        <p:nvSpPr>
          <p:cNvPr id="560" name="Google Shape;560;p38"/>
          <p:cNvSpPr/>
          <p:nvPr/>
        </p:nvSpPr>
        <p:spPr>
          <a:xfrm>
            <a:off x="3969825" y="2347222"/>
            <a:ext cx="5487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77B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9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labels vs truth labels - field data</a:t>
            </a:r>
            <a:endParaRPr/>
          </a:p>
        </p:txBody>
      </p:sp>
      <p:sp>
        <p:nvSpPr>
          <p:cNvPr id="567" name="Google Shape;567;p39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8" name="Google Shape;568;p39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39"/>
          <p:cNvCxnSpPr/>
          <p:nvPr/>
        </p:nvCxnSpPr>
        <p:spPr>
          <a:xfrm rot="10800000" flipH="1">
            <a:off x="9084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39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sz="1000" b="1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1" name="Google Shape;571;p39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sz="1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2" name="Google Shape;57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573" name="Google Shape;5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9"/>
          <p:cNvSpPr txBox="1"/>
          <p:nvPr/>
        </p:nvSpPr>
        <p:spPr>
          <a:xfrm>
            <a:off x="653075" y="3625125"/>
            <a:ext cx="488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Discriminated clutter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Did not miss any UXO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Classified to closest object in training dataset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5" name="Google Shape;575;p39"/>
          <p:cNvSpPr/>
          <p:nvPr/>
        </p:nvSpPr>
        <p:spPr>
          <a:xfrm>
            <a:off x="4844551" y="2571747"/>
            <a:ext cx="5487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77B4"/>
              </a:solidFill>
            </a:endParaRPr>
          </a:p>
        </p:txBody>
      </p:sp>
      <p:sp>
        <p:nvSpPr>
          <p:cNvPr id="576" name="Google Shape;576;p39"/>
          <p:cNvSpPr/>
          <p:nvPr/>
        </p:nvSpPr>
        <p:spPr>
          <a:xfrm>
            <a:off x="3662975" y="2609322"/>
            <a:ext cx="5946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77B4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remarks:</a:t>
            </a:r>
            <a:endParaRPr/>
          </a:p>
        </p:txBody>
      </p:sp>
      <p:sp>
        <p:nvSpPr>
          <p:cNvPr id="582" name="Google Shape;58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Key points: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image-segmentation architecture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clutter design and correlated noise are important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Some limitations: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not trained to handle multiple objects in the same window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objects used to generate synthetic data should be close to the objects on the field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Future work: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explore multi-target scenario (maybe instance segmentation)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combining with traditional approach</a:t>
            </a:r>
            <a:endParaRPr dirty="0"/>
          </a:p>
        </p:txBody>
      </p:sp>
      <p:sp>
        <p:nvSpPr>
          <p:cNvPr id="583" name="Google Shape;58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remarks:</a:t>
            </a:r>
            <a:endParaRPr/>
          </a:p>
        </p:txBody>
      </p:sp>
      <p:sp>
        <p:nvSpPr>
          <p:cNvPr id="589" name="Google Shape;58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90" name="Google Shape;590;p41"/>
          <p:cNvPicPr preferRelativeResize="0"/>
          <p:nvPr/>
        </p:nvPicPr>
        <p:blipFill rotWithShape="1">
          <a:blip r:embed="rId3">
            <a:alphaModFix/>
          </a:blip>
          <a:srcRect l="23238" t="9423" r="23216" b="7623"/>
          <a:stretch/>
        </p:blipFill>
        <p:spPr>
          <a:xfrm>
            <a:off x="2506428" y="4460362"/>
            <a:ext cx="300255" cy="2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1"/>
          <p:cNvSpPr txBox="1"/>
          <p:nvPr/>
        </p:nvSpPr>
        <p:spPr>
          <a:xfrm>
            <a:off x="2891875" y="4379250"/>
            <a:ext cx="475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Jorge Lopez-Alvis       lopez.alvis@gmail.com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2" name="Google Shape;592;p41"/>
          <p:cNvSpPr txBox="1"/>
          <p:nvPr/>
        </p:nvSpPr>
        <p:spPr>
          <a:xfrm>
            <a:off x="786050" y="4390211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3" name="Google Shape;59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points: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image-segmentation architecture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clutter design and correlated noise are important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Some limitations: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not trained to handle multiple objects in the same window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objects used to generate synthetic data should be close to the objects on the field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Future work: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explore multi-target scenario (maybe instance segmentation)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combining with traditional approach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Time-domain EM response of a UXO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50" y="1054900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450" y="2925613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88" y="1261518"/>
            <a:ext cx="457199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922728" y="724550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916600" y="2596925"/>
            <a:ext cx="24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not 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004647" y="4336147"/>
            <a:ext cx="257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>
            <a:off x="6792600" y="4743150"/>
            <a:ext cx="10155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050" y="3534625"/>
            <a:ext cx="483657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8261725" y="11756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347325" y="3892647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" sz="2100">
                <a:latin typeface="Raleway"/>
                <a:ea typeface="Raleway"/>
                <a:cs typeface="Raleway"/>
                <a:sym typeface="Raleway"/>
              </a:rPr>
              <a:t>≠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L3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347325" y="1404200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" sz="2100">
                <a:latin typeface="Raleway"/>
                <a:ea typeface="Raleway"/>
                <a:cs typeface="Raleway"/>
                <a:sym typeface="Raleway"/>
              </a:rPr>
              <a:t>=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L3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185525" y="33092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599" name="Google Shape;59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(CNNs)</a:t>
            </a:r>
            <a:endParaRPr/>
          </a:p>
        </p:txBody>
      </p:sp>
      <p:pic>
        <p:nvPicPr>
          <p:cNvPr id="605" name="Google Shape;6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67" y="1572750"/>
            <a:ext cx="4553108" cy="20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3"/>
          <p:cNvPicPr preferRelativeResize="0"/>
          <p:nvPr/>
        </p:nvPicPr>
        <p:blipFill rotWithShape="1">
          <a:blip r:embed="rId4">
            <a:alphaModFix/>
          </a:blip>
          <a:srcRect l="74225" t="-10" r="6245" b="10"/>
          <a:stretch/>
        </p:blipFill>
        <p:spPr>
          <a:xfrm>
            <a:off x="731729" y="1769225"/>
            <a:ext cx="178925" cy="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807" y="4241412"/>
            <a:ext cx="1080417" cy="2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342" y="1840375"/>
            <a:ext cx="11218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10" name="Google Shape;61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1940" y="2150230"/>
            <a:ext cx="1739652" cy="23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1940" y="2491613"/>
            <a:ext cx="1834927" cy="23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6182954" y="2932364"/>
            <a:ext cx="280666" cy="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3"/>
          <p:cNvSpPr txBox="1"/>
          <p:nvPr/>
        </p:nvSpPr>
        <p:spPr>
          <a:xfrm>
            <a:off x="6293215" y="1638642"/>
            <a:ext cx="18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Mathematically: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4" name="Google Shape;614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5045" y="3171942"/>
            <a:ext cx="2568808" cy="33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3"/>
          <p:cNvPicPr preferRelativeResize="0"/>
          <p:nvPr/>
        </p:nvPicPr>
        <p:blipFill rotWithShape="1">
          <a:blip r:embed="rId6">
            <a:alphaModFix/>
          </a:blip>
          <a:srcRect r="83123" b="-10"/>
          <a:stretch/>
        </p:blipFill>
        <p:spPr>
          <a:xfrm>
            <a:off x="2444200" y="1776237"/>
            <a:ext cx="265596" cy="1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3"/>
          <p:cNvPicPr preferRelativeResize="0"/>
          <p:nvPr/>
        </p:nvPicPr>
        <p:blipFill rotWithShape="1">
          <a:blip r:embed="rId7">
            <a:alphaModFix/>
          </a:blip>
          <a:srcRect t="-10" r="82588" b="-9"/>
          <a:stretch/>
        </p:blipFill>
        <p:spPr>
          <a:xfrm>
            <a:off x="3834002" y="2042355"/>
            <a:ext cx="265600" cy="18192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3"/>
          <p:cNvSpPr/>
          <p:nvPr/>
        </p:nvSpPr>
        <p:spPr>
          <a:xfrm rot="-5400000">
            <a:off x="2755975" y="1909950"/>
            <a:ext cx="196200" cy="41409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741" y="4750254"/>
            <a:ext cx="1712538" cy="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175" y="2530588"/>
            <a:ext cx="1160145" cy="803177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Convolutional Neural Networks (CNNs)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44"/>
          <p:cNvSpPr txBox="1">
            <a:spLocks noGrp="1"/>
          </p:cNvSpPr>
          <p:nvPr>
            <p:ph type="body" idx="1"/>
          </p:nvPr>
        </p:nvSpPr>
        <p:spPr>
          <a:xfrm>
            <a:off x="3730151" y="1649900"/>
            <a:ext cx="18582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Neural network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6" name="Google Shape;6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725" y="4081775"/>
            <a:ext cx="1220701" cy="2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8950" y="2059712"/>
            <a:ext cx="916200" cy="211949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4"/>
          <p:cNvSpPr txBox="1">
            <a:spLocks noGrp="1"/>
          </p:cNvSpPr>
          <p:nvPr>
            <p:ph type="body" idx="1"/>
          </p:nvPr>
        </p:nvSpPr>
        <p:spPr>
          <a:xfrm rot="1067">
            <a:off x="7766164" y="1947908"/>
            <a:ext cx="1090854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predicted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9" name="Google Shape;629;p44"/>
          <p:cNvSpPr txBox="1">
            <a:spLocks noGrp="1"/>
          </p:cNvSpPr>
          <p:nvPr>
            <p:ph type="body" idx="1"/>
          </p:nvPr>
        </p:nvSpPr>
        <p:spPr>
          <a:xfrm rot="945">
            <a:off x="7131774" y="2973879"/>
            <a:ext cx="1090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true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0" name="Google Shape;63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8500" y="4585125"/>
            <a:ext cx="1952701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4"/>
          <p:cNvSpPr txBox="1">
            <a:spLocks noGrp="1"/>
          </p:cNvSpPr>
          <p:nvPr>
            <p:ph type="body" idx="1"/>
          </p:nvPr>
        </p:nvSpPr>
        <p:spPr>
          <a:xfrm>
            <a:off x="1315825" y="1655975"/>
            <a:ext cx="15873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Features</a:t>
            </a:r>
            <a:r>
              <a:rPr lang="en" sz="1400" dirty="0"/>
              <a:t>   </a:t>
            </a:r>
            <a:endParaRPr sz="1400" dirty="0"/>
          </a:p>
        </p:txBody>
      </p:sp>
      <p:pic>
        <p:nvPicPr>
          <p:cNvPr id="632" name="Google Shape;632;p44"/>
          <p:cNvPicPr preferRelativeResize="0"/>
          <p:nvPr/>
        </p:nvPicPr>
        <p:blipFill rotWithShape="1">
          <a:blip r:embed="rId6">
            <a:alphaModFix/>
          </a:blip>
          <a:srcRect l="74225" t="-10" r="6245" b="10"/>
          <a:stretch/>
        </p:blipFill>
        <p:spPr>
          <a:xfrm>
            <a:off x="2020013" y="2221900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4"/>
          <p:cNvSpPr txBox="1">
            <a:spLocks noGrp="1"/>
          </p:cNvSpPr>
          <p:nvPr>
            <p:ph type="body" idx="1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Input</a:t>
            </a:r>
            <a:endParaRPr sz="1400" dirty="0"/>
          </a:p>
        </p:txBody>
      </p:sp>
      <p:cxnSp>
        <p:nvCxnSpPr>
          <p:cNvPr id="634" name="Google Shape;634;p44"/>
          <p:cNvCxnSpPr/>
          <p:nvPr/>
        </p:nvCxnSpPr>
        <p:spPr>
          <a:xfrm rot="10800000" flipH="1">
            <a:off x="4491125" y="2310925"/>
            <a:ext cx="236100" cy="106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5" name="Google Shape;635;p44"/>
          <p:cNvSpPr/>
          <p:nvPr/>
        </p:nvSpPr>
        <p:spPr>
          <a:xfrm>
            <a:off x="6611625" y="4151900"/>
            <a:ext cx="2324100" cy="898500"/>
          </a:xfrm>
          <a:prstGeom prst="roundRect">
            <a:avLst>
              <a:gd name="adj" fmla="val 2097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36" name="Google Shape;636;p44"/>
          <p:cNvSpPr txBox="1">
            <a:spLocks noGrp="1"/>
          </p:cNvSpPr>
          <p:nvPr>
            <p:ph type="body" idx="1"/>
          </p:nvPr>
        </p:nvSpPr>
        <p:spPr>
          <a:xfrm rot="888">
            <a:off x="6626104" y="4173350"/>
            <a:ext cx="2324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Measure: cross entropy loss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37" name="Google Shape;637;p44"/>
          <p:cNvCxnSpPr/>
          <p:nvPr/>
        </p:nvCxnSpPr>
        <p:spPr>
          <a:xfrm>
            <a:off x="4612114" y="2283647"/>
            <a:ext cx="1494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8" name="Google Shape;638;p44"/>
          <p:cNvPicPr preferRelativeResize="0"/>
          <p:nvPr/>
        </p:nvPicPr>
        <p:blipFill rotWithShape="1">
          <a:blip r:embed="rId8">
            <a:alphaModFix/>
          </a:blip>
          <a:srcRect r="62136"/>
          <a:stretch/>
        </p:blipFill>
        <p:spPr>
          <a:xfrm rot="94">
            <a:off x="6174761" y="2894728"/>
            <a:ext cx="462126" cy="40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588" y="2732113"/>
            <a:ext cx="1171575" cy="85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69163" y="2765825"/>
            <a:ext cx="1163003" cy="80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87725" y="3041725"/>
            <a:ext cx="1160145" cy="803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44"/>
          <p:cNvCxnSpPr/>
          <p:nvPr/>
        </p:nvCxnSpPr>
        <p:spPr>
          <a:xfrm>
            <a:off x="2769175" y="2906800"/>
            <a:ext cx="738900" cy="3708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43" name="Google Shape;643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92588" y="2260613"/>
            <a:ext cx="1151573" cy="79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74150" y="3259875"/>
            <a:ext cx="1165860" cy="807134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4"/>
          <p:cNvSpPr txBox="1"/>
          <p:nvPr/>
        </p:nvSpPr>
        <p:spPr>
          <a:xfrm>
            <a:off x="3865400" y="2352228"/>
            <a:ext cx="168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trainable parameters</a:t>
            </a:r>
            <a:endParaRPr sz="1200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6" name="Google Shape;646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32068" y="2689730"/>
            <a:ext cx="2906707" cy="1240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44"/>
          <p:cNvCxnSpPr>
            <a:endCxn id="648" idx="1"/>
          </p:cNvCxnSpPr>
          <p:nvPr/>
        </p:nvCxnSpPr>
        <p:spPr>
          <a:xfrm>
            <a:off x="6054510" y="3281872"/>
            <a:ext cx="610200" cy="144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48" name="Google Shape;648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64710" y="2681806"/>
            <a:ext cx="491136" cy="122893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4"/>
          <p:cNvSpPr txBox="1"/>
          <p:nvPr/>
        </p:nvSpPr>
        <p:spPr>
          <a:xfrm>
            <a:off x="6430125" y="1950875"/>
            <a:ext cx="158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 probabilities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p44"/>
          <p:cNvSpPr/>
          <p:nvPr/>
        </p:nvSpPr>
        <p:spPr>
          <a:xfrm rot="-5400000">
            <a:off x="7029257" y="2509384"/>
            <a:ext cx="87000" cy="19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1" name="Google Shape;651;p44"/>
          <p:cNvCxnSpPr>
            <a:endCxn id="643" idx="1"/>
          </p:cNvCxnSpPr>
          <p:nvPr/>
        </p:nvCxnSpPr>
        <p:spPr>
          <a:xfrm rot="10800000" flipH="1">
            <a:off x="7111888" y="2659234"/>
            <a:ext cx="680700" cy="5289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2" name="Google Shape;652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71450" y="2457150"/>
            <a:ext cx="106440" cy="1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4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name="adj" fmla="val 2097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95959"/>
                </a:solidFill>
                <a:latin typeface="Raleway" pitchFamily="2" charset="0"/>
                <a:ea typeface="Helvetica Neue Light"/>
                <a:cs typeface="Helvetica Neue Light"/>
                <a:sym typeface="Helvetica Neue Light"/>
              </a:rPr>
              <a:t>Training </a:t>
            </a:r>
            <a:endParaRPr sz="1800" dirty="0">
              <a:solidFill>
                <a:srgbClr val="595959"/>
              </a:solidFill>
              <a:latin typeface="Raleway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595959"/>
                </a:solidFill>
                <a:latin typeface="Raleway" pitchFamily="2" charset="0"/>
                <a:ea typeface="Helvetica Neue Light"/>
                <a:cs typeface="Helvetica Neue Light"/>
                <a:sym typeface="Helvetica Neue Light"/>
              </a:rPr>
              <a:t>define an optimization problem to estimate network parameters</a:t>
            </a:r>
            <a:endParaRPr sz="1200" dirty="0">
              <a:latin typeface="Raleway" pitchFamily="2" charset="0"/>
            </a:endParaRPr>
          </a:p>
        </p:txBody>
      </p:sp>
      <p:sp>
        <p:nvSpPr>
          <p:cNvPr id="654" name="Google Shape;654;p44"/>
          <p:cNvSpPr txBox="1">
            <a:spLocks noGrp="1"/>
          </p:cNvSpPr>
          <p:nvPr>
            <p:ph type="sldNum" idx="12"/>
          </p:nvPr>
        </p:nvSpPr>
        <p:spPr>
          <a:xfrm>
            <a:off x="8648751" y="48330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655" name="Google Shape;655;p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28325" y="4131837"/>
            <a:ext cx="1159886" cy="14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28325" y="4348312"/>
            <a:ext cx="1223193" cy="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-5400000">
            <a:off x="3520238" y="4626927"/>
            <a:ext cx="177975" cy="3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44"/>
          <p:cNvCxnSpPr/>
          <p:nvPr/>
        </p:nvCxnSpPr>
        <p:spPr>
          <a:xfrm>
            <a:off x="3850114" y="4290341"/>
            <a:ext cx="1494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44"/>
          <p:cNvCxnSpPr/>
          <p:nvPr/>
        </p:nvCxnSpPr>
        <p:spPr>
          <a:xfrm>
            <a:off x="3850114" y="4506194"/>
            <a:ext cx="1494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44"/>
          <p:cNvCxnSpPr/>
          <p:nvPr/>
        </p:nvCxnSpPr>
        <p:spPr>
          <a:xfrm>
            <a:off x="3862862" y="4950647"/>
            <a:ext cx="1494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p44"/>
          <p:cNvCxnSpPr/>
          <p:nvPr/>
        </p:nvCxnSpPr>
        <p:spPr>
          <a:xfrm>
            <a:off x="4307314" y="4290341"/>
            <a:ext cx="1494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44"/>
          <p:cNvCxnSpPr/>
          <p:nvPr/>
        </p:nvCxnSpPr>
        <p:spPr>
          <a:xfrm>
            <a:off x="4351646" y="4512568"/>
            <a:ext cx="1494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44"/>
          <p:cNvCxnSpPr/>
          <p:nvPr/>
        </p:nvCxnSpPr>
        <p:spPr>
          <a:xfrm>
            <a:off x="4770605" y="4957021"/>
            <a:ext cx="1494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Convolutional Neural Networks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45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name="adj" fmla="val 2097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do we translate these things to the UXO classification problem?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0" name="Google Shape;670;p45"/>
          <p:cNvSpPr txBox="1">
            <a:spLocks noGrp="1"/>
          </p:cNvSpPr>
          <p:nvPr>
            <p:ph type="body" idx="1"/>
          </p:nvPr>
        </p:nvSpPr>
        <p:spPr>
          <a:xfrm rot="1067">
            <a:off x="7927267" y="1947889"/>
            <a:ext cx="966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predicted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1" name="Google Shape;671;p45"/>
          <p:cNvSpPr txBox="1">
            <a:spLocks noGrp="1"/>
          </p:cNvSpPr>
          <p:nvPr>
            <p:ph type="body" idx="1"/>
          </p:nvPr>
        </p:nvSpPr>
        <p:spPr>
          <a:xfrm>
            <a:off x="8125756" y="3126293"/>
            <a:ext cx="495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true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2" name="Google Shape;672;p45"/>
          <p:cNvSpPr txBox="1">
            <a:spLocks noGrp="1"/>
          </p:cNvSpPr>
          <p:nvPr>
            <p:ph type="body" idx="1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Input</a:t>
            </a:r>
            <a:r>
              <a:rPr lang="en"/>
              <a:t>  </a:t>
            </a:r>
            <a:endParaRPr/>
          </a:p>
        </p:txBody>
      </p:sp>
      <p:pic>
        <p:nvPicPr>
          <p:cNvPr id="673" name="Google Shape;673;p45"/>
          <p:cNvPicPr preferRelativeResize="0"/>
          <p:nvPr/>
        </p:nvPicPr>
        <p:blipFill rotWithShape="1">
          <a:blip r:embed="rId3">
            <a:alphaModFix/>
          </a:blip>
          <a:srcRect l="10372" t="5015" r="63551" b="87326"/>
          <a:stretch/>
        </p:blipFill>
        <p:spPr>
          <a:xfrm>
            <a:off x="181132" y="2440150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5"/>
          <p:cNvPicPr preferRelativeResize="0"/>
          <p:nvPr/>
        </p:nvPicPr>
        <p:blipFill rotWithShape="1">
          <a:blip r:embed="rId3">
            <a:alphaModFix/>
          </a:blip>
          <a:srcRect l="10373" t="12526" r="63550" b="79814"/>
          <a:stretch/>
        </p:blipFill>
        <p:spPr>
          <a:xfrm>
            <a:off x="298055" y="2672188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5"/>
          <p:cNvPicPr preferRelativeResize="0"/>
          <p:nvPr/>
        </p:nvPicPr>
        <p:blipFill rotWithShape="1">
          <a:blip r:embed="rId3">
            <a:alphaModFix/>
          </a:blip>
          <a:srcRect l="10373" t="20336" r="63550" b="72005"/>
          <a:stretch/>
        </p:blipFill>
        <p:spPr>
          <a:xfrm>
            <a:off x="410034" y="2963600"/>
            <a:ext cx="1090800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5"/>
          <p:cNvPicPr preferRelativeResize="0"/>
          <p:nvPr/>
        </p:nvPicPr>
        <p:blipFill rotWithShape="1">
          <a:blip r:embed="rId3">
            <a:alphaModFix/>
          </a:blip>
          <a:srcRect l="10371" t="28145" r="64626" b="64196"/>
          <a:stretch/>
        </p:blipFill>
        <p:spPr>
          <a:xfrm>
            <a:off x="529732" y="3235375"/>
            <a:ext cx="1045901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5"/>
          <p:cNvPicPr preferRelativeResize="0"/>
          <p:nvPr/>
        </p:nvPicPr>
        <p:blipFill rotWithShape="1">
          <a:blip r:embed="rId3">
            <a:alphaModFix/>
          </a:blip>
          <a:srcRect l="10371" t="35953" r="64626" b="56387"/>
          <a:stretch/>
        </p:blipFill>
        <p:spPr>
          <a:xfrm>
            <a:off x="646582" y="3487025"/>
            <a:ext cx="1045901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96920" y="4092840"/>
            <a:ext cx="177975" cy="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5"/>
          <p:cNvSpPr txBox="1">
            <a:spLocks noGrp="1"/>
          </p:cNvSpPr>
          <p:nvPr>
            <p:ph type="body" idx="1"/>
          </p:nvPr>
        </p:nvSpPr>
        <p:spPr>
          <a:xfrm>
            <a:off x="1315825" y="1655975"/>
            <a:ext cx="15873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Features</a:t>
            </a:r>
            <a:r>
              <a:rPr lang="en"/>
              <a:t>   </a:t>
            </a:r>
            <a:endParaRPr/>
          </a:p>
        </p:txBody>
      </p:sp>
      <p:pic>
        <p:nvPicPr>
          <p:cNvPr id="680" name="Google Shape;680;p45"/>
          <p:cNvPicPr preferRelativeResize="0"/>
          <p:nvPr/>
        </p:nvPicPr>
        <p:blipFill rotWithShape="1">
          <a:blip r:embed="rId5">
            <a:alphaModFix/>
          </a:blip>
          <a:srcRect l="74225" t="-10" r="6245" b="10"/>
          <a:stretch/>
        </p:blipFill>
        <p:spPr>
          <a:xfrm>
            <a:off x="2133338" y="2579738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5"/>
          <p:cNvSpPr txBox="1">
            <a:spLocks noGrp="1"/>
          </p:cNvSpPr>
          <p:nvPr>
            <p:ph type="body" idx="1"/>
          </p:nvPr>
        </p:nvSpPr>
        <p:spPr>
          <a:xfrm>
            <a:off x="3730151" y="1649900"/>
            <a:ext cx="18582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Neural network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82" name="Google Shape;682;p45"/>
          <p:cNvPicPr preferRelativeResize="0"/>
          <p:nvPr/>
        </p:nvPicPr>
        <p:blipFill rotWithShape="1">
          <a:blip r:embed="rId6">
            <a:alphaModFix/>
          </a:blip>
          <a:srcRect r="62136"/>
          <a:stretch/>
        </p:blipFill>
        <p:spPr>
          <a:xfrm rot="94">
            <a:off x="6599350" y="2894728"/>
            <a:ext cx="462126" cy="409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45"/>
          <p:cNvCxnSpPr>
            <a:endCxn id="684" idx="1"/>
          </p:cNvCxnSpPr>
          <p:nvPr/>
        </p:nvCxnSpPr>
        <p:spPr>
          <a:xfrm>
            <a:off x="6511710" y="3281872"/>
            <a:ext cx="610200" cy="144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84" name="Google Shape;68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1910" y="2681806"/>
            <a:ext cx="491136" cy="122893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5"/>
          <p:cNvSpPr txBox="1"/>
          <p:nvPr/>
        </p:nvSpPr>
        <p:spPr>
          <a:xfrm>
            <a:off x="6887325" y="1950875"/>
            <a:ext cx="158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 probabilities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6" name="Google Shape;686;p45"/>
          <p:cNvSpPr/>
          <p:nvPr/>
        </p:nvSpPr>
        <p:spPr>
          <a:xfrm rot="-5400000">
            <a:off x="7486457" y="2509384"/>
            <a:ext cx="87000" cy="19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7" name="Google Shape;687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4775" y="2761675"/>
            <a:ext cx="106440" cy="1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47650" y="2901351"/>
            <a:ext cx="4887445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1900" y="4507722"/>
            <a:ext cx="2925882" cy="21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45"/>
          <p:cNvCxnSpPr/>
          <p:nvPr/>
        </p:nvCxnSpPr>
        <p:spPr>
          <a:xfrm rot="10800000">
            <a:off x="2454850" y="3638000"/>
            <a:ext cx="0" cy="7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91" name="Google Shape;691;p45"/>
          <p:cNvCxnSpPr/>
          <p:nvPr/>
        </p:nvCxnSpPr>
        <p:spPr>
          <a:xfrm rot="10800000" flipH="1">
            <a:off x="7569088" y="2661934"/>
            <a:ext cx="513900" cy="5262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92" name="Google Shape;692;p45"/>
          <p:cNvPicPr preferRelativeResize="0"/>
          <p:nvPr/>
        </p:nvPicPr>
        <p:blipFill rotWithShape="1">
          <a:blip r:embed="rId11">
            <a:alphaModFix/>
          </a:blip>
          <a:srcRect l="16135" b="16597"/>
          <a:stretch/>
        </p:blipFill>
        <p:spPr>
          <a:xfrm>
            <a:off x="8052475" y="2267411"/>
            <a:ext cx="881194" cy="7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5"/>
          <p:cNvPicPr preferRelativeResize="0"/>
          <p:nvPr/>
        </p:nvPicPr>
        <p:blipFill rotWithShape="1">
          <a:blip r:embed="rId12">
            <a:alphaModFix/>
          </a:blip>
          <a:srcRect l="16443" b="17715"/>
          <a:stretch/>
        </p:blipFill>
        <p:spPr>
          <a:xfrm>
            <a:off x="8065912" y="3406156"/>
            <a:ext cx="914250" cy="7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5"/>
          <p:cNvSpPr/>
          <p:nvPr/>
        </p:nvSpPr>
        <p:spPr>
          <a:xfrm>
            <a:off x="6802475" y="1865450"/>
            <a:ext cx="1179000" cy="2452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Probability layer and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1" name="Google Shape;7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6100"/>
            <a:ext cx="8710525" cy="10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745" y="1063988"/>
            <a:ext cx="2006450" cy="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6"/>
          <p:cNvSpPr txBox="1"/>
          <p:nvPr/>
        </p:nvSpPr>
        <p:spPr>
          <a:xfrm>
            <a:off x="7317150" y="791593"/>
            <a:ext cx="115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probability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4" name="Google Shape;70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413" y="3562225"/>
            <a:ext cx="1247172" cy="10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6"/>
          <p:cNvSpPr/>
          <p:nvPr/>
        </p:nvSpPr>
        <p:spPr>
          <a:xfrm rot="5400000">
            <a:off x="4553287" y="-859075"/>
            <a:ext cx="165900" cy="8462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 txBox="1"/>
          <p:nvPr/>
        </p:nvSpPr>
        <p:spPr>
          <a:xfrm>
            <a:off x="5441375" y="3777500"/>
            <a:ext cx="322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point-wise classification according to max probability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7" name="Google Shape;707;p46"/>
          <p:cNvSpPr txBox="1"/>
          <p:nvPr/>
        </p:nvSpPr>
        <p:spPr>
          <a:xfrm>
            <a:off x="4196411" y="4581525"/>
            <a:ext cx="128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 track distance (m)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8" name="Google Shape;708;p46"/>
          <p:cNvSpPr txBox="1"/>
          <p:nvPr/>
        </p:nvSpPr>
        <p:spPr>
          <a:xfrm rot="-5400000">
            <a:off x="3183451" y="3713925"/>
            <a:ext cx="109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 track distance (m)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9" name="Google Shape;709;p46"/>
          <p:cNvSpPr txBox="1"/>
          <p:nvPr/>
        </p:nvSpPr>
        <p:spPr>
          <a:xfrm>
            <a:off x="405375" y="106227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eight different classes: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0" name="Google Shape;710;p46"/>
          <p:cNvSpPr txBox="1"/>
          <p:nvPr/>
        </p:nvSpPr>
        <p:spPr>
          <a:xfrm>
            <a:off x="3117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background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1" name="Google Shape;711;p46"/>
          <p:cNvSpPr txBox="1"/>
          <p:nvPr/>
        </p:nvSpPr>
        <p:spPr>
          <a:xfrm>
            <a:off x="16071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155 mm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2" name="Google Shape;712;p46"/>
          <p:cNvSpPr txBox="1"/>
          <p:nvPr/>
        </p:nvSpPr>
        <p:spPr>
          <a:xfrm>
            <a:off x="26739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105mm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3" name="Google Shape;713;p46"/>
          <p:cNvSpPr txBox="1"/>
          <p:nvPr/>
        </p:nvSpPr>
        <p:spPr>
          <a:xfrm>
            <a:off x="37407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81mm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4" name="Google Shape;714;p46"/>
          <p:cNvSpPr txBox="1"/>
          <p:nvPr/>
        </p:nvSpPr>
        <p:spPr>
          <a:xfrm>
            <a:off x="48075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60mm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5" name="Google Shape;715;p46"/>
          <p:cNvSpPr txBox="1"/>
          <p:nvPr/>
        </p:nvSpPr>
        <p:spPr>
          <a:xfrm>
            <a:off x="58743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40mm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6" name="Google Shape;716;p46"/>
          <p:cNvSpPr txBox="1"/>
          <p:nvPr/>
        </p:nvSpPr>
        <p:spPr>
          <a:xfrm>
            <a:off x="69411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clutter0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7" name="Google Shape;717;p46"/>
          <p:cNvSpPr txBox="1"/>
          <p:nvPr/>
        </p:nvSpPr>
        <p:spPr>
          <a:xfrm>
            <a:off x="8007900" y="1595400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clutter1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8" name="Google Shape;71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 (binary classifier)</a:t>
            </a:r>
            <a:endParaRPr/>
          </a:p>
        </p:txBody>
      </p:sp>
      <p:sp>
        <p:nvSpPr>
          <p:cNvPr id="724" name="Google Shape;72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725" name="Google Shape;7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75" y="723900"/>
            <a:ext cx="1247600" cy="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6975"/>
            <a:ext cx="8839197" cy="1578428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7"/>
          <p:cNvSpPr/>
          <p:nvPr/>
        </p:nvSpPr>
        <p:spPr>
          <a:xfrm>
            <a:off x="7248001" y="983150"/>
            <a:ext cx="744300" cy="19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8" name="Google Shape;728;p47"/>
          <p:cNvSpPr txBox="1"/>
          <p:nvPr/>
        </p:nvSpPr>
        <p:spPr>
          <a:xfrm>
            <a:off x="7215150" y="882675"/>
            <a:ext cx="77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 (binary classifier)</a:t>
            </a:r>
            <a:endParaRPr/>
          </a:p>
        </p:txBody>
      </p:sp>
      <p:sp>
        <p:nvSpPr>
          <p:cNvPr id="734" name="Google Shape;73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735" name="Google Shape;7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75" y="723900"/>
            <a:ext cx="1247600" cy="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376975"/>
            <a:ext cx="8839197" cy="1578428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8"/>
          <p:cNvSpPr txBox="1"/>
          <p:nvPr/>
        </p:nvSpPr>
        <p:spPr>
          <a:xfrm>
            <a:off x="1962300" y="4583725"/>
            <a:ext cx="501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get spatially correlated noise from this subset of field data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38" name="Google Shape;7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07800"/>
            <a:ext cx="8520599" cy="123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5607" y="3404842"/>
            <a:ext cx="231717" cy="500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0" name="Google Shape;740;p48"/>
          <p:cNvCxnSpPr/>
          <p:nvPr/>
        </p:nvCxnSpPr>
        <p:spPr>
          <a:xfrm rot="10800000" flipH="1">
            <a:off x="2485100" y="4256700"/>
            <a:ext cx="20040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1" name="Google Shape;741;p48"/>
          <p:cNvSpPr/>
          <p:nvPr/>
        </p:nvSpPr>
        <p:spPr>
          <a:xfrm>
            <a:off x="7248001" y="983150"/>
            <a:ext cx="744300" cy="19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2" name="Google Shape;742;p48"/>
          <p:cNvSpPr txBox="1"/>
          <p:nvPr/>
        </p:nvSpPr>
        <p:spPr>
          <a:xfrm>
            <a:off x="7215150" y="882675"/>
            <a:ext cx="77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748" name="Google Shape;7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75" y="1054800"/>
            <a:ext cx="6966349" cy="32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9"/>
          <p:cNvSpPr txBox="1"/>
          <p:nvPr/>
        </p:nvSpPr>
        <p:spPr>
          <a:xfrm>
            <a:off x="1053750" y="4429650"/>
            <a:ext cx="70365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main goal: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add realistic noise to the multi-class training dataset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0" name="Google Shape;750;p49"/>
          <p:cNvSpPr txBox="1"/>
          <p:nvPr/>
        </p:nvSpPr>
        <p:spPr>
          <a:xfrm>
            <a:off x="1886575" y="1054800"/>
            <a:ext cx="17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Anomaly detection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1" name="Google Shape;751;p49"/>
          <p:cNvSpPr txBox="1"/>
          <p:nvPr/>
        </p:nvSpPr>
        <p:spPr>
          <a:xfrm>
            <a:off x="7442100" y="1093025"/>
            <a:ext cx="17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TOI classification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field data: two step workflow</a:t>
            </a:r>
            <a:endParaRPr/>
          </a:p>
        </p:txBody>
      </p:sp>
      <p:sp>
        <p:nvSpPr>
          <p:cNvPr id="753" name="Google Shape;753;p49"/>
          <p:cNvSpPr/>
          <p:nvPr/>
        </p:nvSpPr>
        <p:spPr>
          <a:xfrm>
            <a:off x="4863050" y="1943950"/>
            <a:ext cx="936900" cy="47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1700"/>
            <a:ext cx="4390337" cy="3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map (probability output)</a:t>
            </a:r>
            <a:endParaRPr/>
          </a:p>
        </p:txBody>
      </p:sp>
      <p:pic>
        <p:nvPicPr>
          <p:cNvPr id="760" name="Google Shape;7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495" y="651270"/>
            <a:ext cx="2006450" cy="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0"/>
          <p:cNvSpPr txBox="1"/>
          <p:nvPr/>
        </p:nvSpPr>
        <p:spPr>
          <a:xfrm>
            <a:off x="6660900" y="378875"/>
            <a:ext cx="115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</a:t>
            </a:r>
            <a:endParaRPr/>
          </a:p>
        </p:txBody>
      </p:sp>
      <p:sp>
        <p:nvSpPr>
          <p:cNvPr id="762" name="Google Shape;762;p50"/>
          <p:cNvSpPr txBox="1"/>
          <p:nvPr/>
        </p:nvSpPr>
        <p:spPr>
          <a:xfrm>
            <a:off x="2333650" y="4751575"/>
            <a:ext cx="6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x (m)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3" name="Google Shape;763;p50"/>
          <p:cNvSpPr txBox="1"/>
          <p:nvPr/>
        </p:nvSpPr>
        <p:spPr>
          <a:xfrm rot="-5400000">
            <a:off x="-76050" y="4115425"/>
            <a:ext cx="6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y (m)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4" name="Google Shape;764;p50"/>
          <p:cNvSpPr txBox="1"/>
          <p:nvPr/>
        </p:nvSpPr>
        <p:spPr>
          <a:xfrm>
            <a:off x="1996950" y="1139128"/>
            <a:ext cx="15210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background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766" name="Google Shape;76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425" y="1277910"/>
            <a:ext cx="4166725" cy="270322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0"/>
          <p:cNvSpPr txBox="1"/>
          <p:nvPr/>
        </p:nvSpPr>
        <p:spPr>
          <a:xfrm>
            <a:off x="6636438" y="3916900"/>
            <a:ext cx="6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x (m)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Divide in cells to get a single probability value per cell: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774" name="Google Shape;7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87125" cy="12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300" y="1075525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1"/>
          <p:cNvSpPr/>
          <p:nvPr/>
        </p:nvSpPr>
        <p:spPr>
          <a:xfrm>
            <a:off x="8066634" y="1158557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Time-domain EM response of a UXO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50" y="1054900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450" y="2925613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88" y="1261518"/>
            <a:ext cx="457199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6922728" y="724550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916600" y="2596925"/>
            <a:ext cx="24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not 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7004647" y="4336147"/>
            <a:ext cx="257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6792600" y="4743150"/>
            <a:ext cx="10155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5" name="Google Shape;95;p16"/>
          <p:cNvSpPr txBox="1"/>
          <p:nvPr/>
        </p:nvSpPr>
        <p:spPr>
          <a:xfrm>
            <a:off x="524836" y="4327258"/>
            <a:ext cx="502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traditional approach: use inversion to get these and then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classify by comparing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(t) with ordnance library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6"/>
          <p:cNvSpPr/>
          <p:nvPr/>
        </p:nvSpPr>
        <p:spPr>
          <a:xfrm rot="5400000">
            <a:off x="1426750" y="4026225"/>
            <a:ext cx="144000" cy="527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 rot="5400000">
            <a:off x="4619650" y="3836625"/>
            <a:ext cx="144000" cy="906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050" y="3534625"/>
            <a:ext cx="483657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 rot="5400000">
            <a:off x="1520261" y="3758400"/>
            <a:ext cx="83400" cy="156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8261725" y="11756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7347325" y="3892647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" sz="2100">
                <a:latin typeface="Raleway"/>
                <a:ea typeface="Raleway"/>
                <a:cs typeface="Raleway"/>
                <a:sym typeface="Raleway"/>
              </a:rPr>
              <a:t>≠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L3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7347325" y="1404200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" sz="2100">
                <a:latin typeface="Raleway"/>
                <a:ea typeface="Raleway"/>
                <a:cs typeface="Raleway"/>
                <a:sym typeface="Raleway"/>
              </a:rPr>
              <a:t>=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L3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8185525" y="33092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Divide in cells to get a single probability value per cell: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2"/>
          <p:cNvSpPr txBox="1"/>
          <p:nvPr/>
        </p:nvSpPr>
        <p:spPr>
          <a:xfrm>
            <a:off x="540825" y="2677875"/>
            <a:ext cx="61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Get average probability for cell and assign final label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3" name="Google Shape;78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784" name="Google Shape;7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87125" cy="12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25" y="3126775"/>
            <a:ext cx="8059337" cy="13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2"/>
          <p:cNvSpPr txBox="1"/>
          <p:nvPr/>
        </p:nvSpPr>
        <p:spPr>
          <a:xfrm>
            <a:off x="280725" y="4405300"/>
            <a:ext cx="122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average</a:t>
            </a:r>
            <a:endParaRPr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probabilities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787" name="Google Shape;787;p52"/>
          <p:cNvSpPr txBox="1"/>
          <p:nvPr/>
        </p:nvSpPr>
        <p:spPr>
          <a:xfrm>
            <a:off x="3674575" y="4490425"/>
            <a:ext cx="245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Assign label with highest probability: “81 mm”</a:t>
            </a:r>
            <a:endParaRPr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8" name="Google Shape;788;p52"/>
          <p:cNvSpPr/>
          <p:nvPr/>
        </p:nvSpPr>
        <p:spPr>
          <a:xfrm>
            <a:off x="3542107" y="1580378"/>
            <a:ext cx="312325" cy="280450"/>
          </a:xfrm>
          <a:custGeom>
            <a:avLst/>
            <a:gdLst/>
            <a:ahLst/>
            <a:cxnLst/>
            <a:rect l="l" t="t" r="r" b="b"/>
            <a:pathLst>
              <a:path w="12493" h="11218" extrusionOk="0">
                <a:moveTo>
                  <a:pt x="0" y="0"/>
                </a:moveTo>
                <a:lnTo>
                  <a:pt x="12493" y="255"/>
                </a:lnTo>
                <a:lnTo>
                  <a:pt x="12493" y="11218"/>
                </a:lnTo>
                <a:lnTo>
                  <a:pt x="765" y="10708"/>
                </a:lnTo>
                <a:close/>
              </a:path>
            </a:pathLst>
          </a:cu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789" name="Google Shape;789;p52"/>
          <p:cNvCxnSpPr/>
          <p:nvPr/>
        </p:nvCxnSpPr>
        <p:spPr>
          <a:xfrm rot="10800000" flipH="1">
            <a:off x="580000" y="4385175"/>
            <a:ext cx="312300" cy="11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0" name="Google Shape;790;p52"/>
          <p:cNvCxnSpPr/>
          <p:nvPr/>
        </p:nvCxnSpPr>
        <p:spPr>
          <a:xfrm rot="10800000" flipH="1">
            <a:off x="4142850" y="4417025"/>
            <a:ext cx="223200" cy="11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91" name="Google Shape;7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870" y="2735408"/>
            <a:ext cx="2006450" cy="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52"/>
          <p:cNvSpPr txBox="1"/>
          <p:nvPr/>
        </p:nvSpPr>
        <p:spPr>
          <a:xfrm>
            <a:off x="6241275" y="2463013"/>
            <a:ext cx="115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</a:t>
            </a:r>
            <a:endParaRPr/>
          </a:p>
        </p:txBody>
      </p:sp>
      <p:pic>
        <p:nvPicPr>
          <p:cNvPr id="793" name="Google Shape;79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3300" y="1075525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2"/>
          <p:cNvSpPr/>
          <p:nvPr/>
        </p:nvSpPr>
        <p:spPr>
          <a:xfrm>
            <a:off x="8066634" y="1158557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Blindgrid 2021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Sequim Bay</a:t>
            </a:r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801" name="Google Shape;80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3700" y="312875"/>
            <a:ext cx="5608602" cy="467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Blindgrid 2021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Sequim Bay</a:t>
            </a:r>
            <a:endParaRPr/>
          </a:p>
        </p:txBody>
      </p:sp>
      <p:sp>
        <p:nvSpPr>
          <p:cNvPr id="807" name="Google Shape;807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808" name="Google Shape;80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3700" y="312875"/>
            <a:ext cx="5608602" cy="467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Blindgrid 2021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Sequim Bay</a:t>
            </a:r>
            <a:endParaRPr/>
          </a:p>
        </p:txBody>
      </p:sp>
      <p:sp>
        <p:nvSpPr>
          <p:cNvPr id="814" name="Google Shape;81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815" name="Google Shape;81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3700" y="312875"/>
            <a:ext cx="5608602" cy="4674748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5"/>
          <p:cNvSpPr txBox="1"/>
          <p:nvPr/>
        </p:nvSpPr>
        <p:spPr>
          <a:xfrm>
            <a:off x="311700" y="1447625"/>
            <a:ext cx="2342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Predicted labels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Missed only 1 UXO (out of 15)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11 out of 16 clutter labeled correctly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1125-1E78-2E46-BA9E-2EF7C1D2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 err="1"/>
              <a:t>Clutter</a:t>
            </a:r>
            <a:r>
              <a:rPr lang="es-419" dirty="0"/>
              <a:t> </a:t>
            </a:r>
            <a:r>
              <a:rPr lang="es-419" dirty="0" err="1"/>
              <a:t>design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CC322-2AE8-B38C-15D5-933D2C2559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D1D94E-CCD6-969B-B65B-B87FAF692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54" y="1302834"/>
            <a:ext cx="59436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482;p32">
            <a:extLst>
              <a:ext uri="{FF2B5EF4-FFF2-40B4-BE49-F238E27FC236}">
                <a16:creationId xmlns:a16="http://schemas.microsoft.com/office/drawing/2014/main" id="{EF653B1D-6049-CB2D-8A72-263AAAEB92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93" y="1295400"/>
            <a:ext cx="2491507" cy="2685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237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Clutter design</a:t>
            </a:r>
            <a:endParaRPr/>
          </a:p>
        </p:txBody>
      </p:sp>
      <p:pic>
        <p:nvPicPr>
          <p:cNvPr id="822" name="Google Shape;8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50" y="909475"/>
            <a:ext cx="2823850" cy="196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Google Shape;823;p56"/>
          <p:cNvCxnSpPr/>
          <p:nvPr/>
        </p:nvCxnSpPr>
        <p:spPr>
          <a:xfrm>
            <a:off x="733750" y="1083925"/>
            <a:ext cx="0" cy="163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56"/>
          <p:cNvCxnSpPr/>
          <p:nvPr/>
        </p:nvCxnSpPr>
        <p:spPr>
          <a:xfrm>
            <a:off x="2869600" y="2391575"/>
            <a:ext cx="148200" cy="8700"/>
          </a:xfrm>
          <a:prstGeom prst="straightConnector1">
            <a:avLst/>
          </a:prstGeom>
          <a:noFill/>
          <a:ln w="28575" cap="flat" cmpd="sng">
            <a:solidFill>
              <a:srgbClr val="4BDC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5" name="Google Shape;82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1000" y="961050"/>
            <a:ext cx="660375" cy="18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7925" y="1784450"/>
            <a:ext cx="293675" cy="7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56"/>
          <p:cNvSpPr txBox="1"/>
          <p:nvPr/>
        </p:nvSpPr>
        <p:spPr>
          <a:xfrm>
            <a:off x="3994200" y="560850"/>
            <a:ext cx="102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L1 and L2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8" name="Google Shape;828;p56"/>
          <p:cNvSpPr/>
          <p:nvPr/>
        </p:nvSpPr>
        <p:spPr>
          <a:xfrm>
            <a:off x="5191900" y="2069050"/>
            <a:ext cx="235500" cy="2181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6"/>
          <p:cNvSpPr txBox="1"/>
          <p:nvPr/>
        </p:nvSpPr>
        <p:spPr>
          <a:xfrm>
            <a:off x="5688029" y="1399050"/>
            <a:ext cx="5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L3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0" name="Google Shape;830;p56"/>
          <p:cNvSpPr/>
          <p:nvPr/>
        </p:nvSpPr>
        <p:spPr>
          <a:xfrm>
            <a:off x="6373407" y="2077768"/>
            <a:ext cx="293700" cy="2181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6"/>
          <p:cNvSpPr/>
          <p:nvPr/>
        </p:nvSpPr>
        <p:spPr>
          <a:xfrm>
            <a:off x="6948150" y="1986725"/>
            <a:ext cx="1717500" cy="400200"/>
          </a:xfrm>
          <a:prstGeom prst="ca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56"/>
          <p:cNvSpPr txBox="1"/>
          <p:nvPr/>
        </p:nvSpPr>
        <p:spPr>
          <a:xfrm>
            <a:off x="7612100" y="1328000"/>
            <a:ext cx="5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disk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33" name="Google Shape;833;p56"/>
          <p:cNvCxnSpPr/>
          <p:nvPr/>
        </p:nvCxnSpPr>
        <p:spPr>
          <a:xfrm>
            <a:off x="6948150" y="2083047"/>
            <a:ext cx="1701300" cy="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56"/>
          <p:cNvCxnSpPr/>
          <p:nvPr/>
        </p:nvCxnSpPr>
        <p:spPr>
          <a:xfrm rot="10800000">
            <a:off x="7797150" y="2190875"/>
            <a:ext cx="3300" cy="185100"/>
          </a:xfrm>
          <a:prstGeom prst="straightConnector1">
            <a:avLst/>
          </a:prstGeom>
          <a:noFill/>
          <a:ln w="28575" cap="flat" cmpd="sng">
            <a:solidFill>
              <a:srgbClr val="4BDC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5" name="Google Shape;83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252075"/>
            <a:ext cx="7459701" cy="19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6"/>
          <p:cNvSpPr txBox="1"/>
          <p:nvPr/>
        </p:nvSpPr>
        <p:spPr>
          <a:xfrm>
            <a:off x="428950" y="3006350"/>
            <a:ext cx="58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PCA was helpful to decide whether clutter objects are very close to UXOs: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37" name="Google Shape;83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7350" y="3006350"/>
            <a:ext cx="1433150" cy="20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and 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5163850" y="923875"/>
            <a:ext cx="36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77B4"/>
                </a:solidFill>
                <a:latin typeface="Raleway"/>
                <a:ea typeface="Raleway"/>
                <a:cs typeface="Raleway"/>
                <a:sym typeface="Raleway"/>
              </a:rPr>
              <a:t>UltraTEMA-4 system:</a:t>
            </a:r>
            <a:endParaRPr>
              <a:solidFill>
                <a:srgbClr val="1F77B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4 transmitters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12 receivers (3-component)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27 time channels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Height above sea</a:t>
            </a:r>
            <a:r>
              <a:rPr lang="en"/>
              <a:t>bed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~1 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923875"/>
            <a:ext cx="4627551" cy="34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t="524" b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b="1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b="1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b="1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b="1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5049050" y="244100"/>
            <a:ext cx="192000" cy="1569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533B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489647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489647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489647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2708164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2708164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2708164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4859200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4859200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4859200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7153918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7153918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7153918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18"/>
          <p:cNvCxnSpPr>
            <a:endCxn id="142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18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7" name="Google Shape;147;p18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18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18"/>
          <p:cNvSpPr txBox="1"/>
          <p:nvPr/>
        </p:nvSpPr>
        <p:spPr>
          <a:xfrm rot="-6156065">
            <a:off x="1594874" y="110977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 rot="-447484">
            <a:off x="2625233" y="1797329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1" name="Google Shape;151;p18"/>
          <p:cNvCxnSpPr>
            <a:stCxn id="145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18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t="524" b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5227603" y="244100"/>
            <a:ext cx="192000" cy="1569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533B"/>
              </a:solidFill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600718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600718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600718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2819236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2819236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2819236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4970271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4970271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4970271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7264989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7264989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7264989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19"/>
          <p:cNvCxnSpPr>
            <a:endCxn id="181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19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7" name="Google Shape;187;p19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19"/>
          <p:cNvSpPr txBox="1"/>
          <p:nvPr/>
        </p:nvSpPr>
        <p:spPr>
          <a:xfrm rot="-6156065">
            <a:off x="1594874" y="110977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 rot="-447484">
            <a:off x="2625233" y="1797329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0" name="Google Shape;190;p19"/>
          <p:cNvCxnSpPr>
            <a:stCxn id="185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19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19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3" name="Google Shape;193;p19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194;p19"/>
          <p:cNvSpPr txBox="1">
            <a:spLocks noGrp="1"/>
          </p:cNvSpPr>
          <p:nvPr>
            <p:ph type="sldNum" idx="12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b="1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b="1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b="1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b="1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0"/>
          <p:cNvPicPr preferRelativeResize="0"/>
          <p:nvPr/>
        </p:nvPicPr>
        <p:blipFill rotWithShape="1">
          <a:blip r:embed="rId3">
            <a:alphaModFix/>
          </a:blip>
          <a:srcRect t="524" b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/>
          <p:nvPr/>
        </p:nvSpPr>
        <p:spPr>
          <a:xfrm>
            <a:off x="5406157" y="244100"/>
            <a:ext cx="192000" cy="1569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533B"/>
              </a:solidFill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720507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720507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720507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2939025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2939025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2939025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5090060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5090060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5090060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7384778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7384778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7384778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Google Shape;226;p20"/>
          <p:cNvCxnSpPr>
            <a:endCxn id="225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20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1" name="Google Shape;231;p20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20"/>
          <p:cNvSpPr txBox="1"/>
          <p:nvPr/>
        </p:nvSpPr>
        <p:spPr>
          <a:xfrm rot="-6156065">
            <a:off x="1594874" y="110977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 rot="-447484">
            <a:off x="2625233" y="1797329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4" name="Google Shape;234;p20"/>
          <p:cNvCxnSpPr>
            <a:stCxn id="229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20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p20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7" name="Google Shape;237;p20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20"/>
          <p:cNvSpPr txBox="1">
            <a:spLocks noGrp="1"/>
          </p:cNvSpPr>
          <p:nvPr>
            <p:ph type="sldNum" idx="12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39" name="Google Shape;23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0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b="1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0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b="1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b="1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b="1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t="524" b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/>
          <p:nvPr/>
        </p:nvSpPr>
        <p:spPr>
          <a:xfrm>
            <a:off x="5591168" y="244100"/>
            <a:ext cx="192000" cy="1569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533B"/>
              </a:solidFill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831578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831578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831578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3050096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3050096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3050096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5201131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1"/>
          <p:cNvSpPr/>
          <p:nvPr/>
        </p:nvSpPr>
        <p:spPr>
          <a:xfrm>
            <a:off x="5201131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5201131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7495849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7495849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7495849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" name="Google Shape;270;p21"/>
          <p:cNvCxnSpPr>
            <a:endCxn id="269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1" name="Google Shape;271;p21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UXO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Receiver 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5" name="Google Shape;275;p21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p21"/>
          <p:cNvSpPr txBox="1"/>
          <p:nvPr/>
        </p:nvSpPr>
        <p:spPr>
          <a:xfrm rot="-6156065">
            <a:off x="1594874" y="110977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 rot="-447484">
            <a:off x="2625233" y="1797329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along-track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8" name="Google Shape;278;p21"/>
          <p:cNvCxnSpPr>
            <a:stCxn id="273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" name="Google Shape;279;p21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21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1" name="Google Shape;281;p21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2" name="Google Shape;282;p21"/>
          <p:cNvSpPr txBox="1">
            <a:spLocks noGrp="1"/>
          </p:cNvSpPr>
          <p:nvPr>
            <p:ph type="sldNum" idx="12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83" name="Google Shape;28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1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b="1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b="1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b="1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b="1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alewayLat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1267</Words>
  <Application>Microsoft Office PowerPoint</Application>
  <PresentationFormat>On-screen Show (16:9)</PresentationFormat>
  <Paragraphs>362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Lato</vt:lpstr>
      <vt:lpstr>Helvetica Neue Light</vt:lpstr>
      <vt:lpstr>Raleway</vt:lpstr>
      <vt:lpstr>RalewayLato</vt:lpstr>
      <vt:lpstr>PowerPoint Presentation</vt:lpstr>
      <vt:lpstr>Time-domain EM response of a UXO</vt:lpstr>
      <vt:lpstr>Time-domain EM response of a UXO</vt:lpstr>
      <vt:lpstr>Time-domain EM response of a UXO</vt:lpstr>
      <vt:lpstr>Survey and system</vt:lpstr>
      <vt:lpstr>Data</vt:lpstr>
      <vt:lpstr>Data</vt:lpstr>
      <vt:lpstr>Data</vt:lpstr>
      <vt:lpstr>Data</vt:lpstr>
      <vt:lpstr>Can we classify directly from EM data?</vt:lpstr>
      <vt:lpstr>Convolutional Neural Networks (CNNs)</vt:lpstr>
      <vt:lpstr>Convolutional Neural Networks (CNNs)</vt:lpstr>
      <vt:lpstr>Defining label masks</vt:lpstr>
      <vt:lpstr>Application to a line of data</vt:lpstr>
      <vt:lpstr>Application to a line of data</vt:lpstr>
      <vt:lpstr>Application to a line of data</vt:lpstr>
      <vt:lpstr>Application to a line of data</vt:lpstr>
      <vt:lpstr>Application to a line of data</vt:lpstr>
      <vt:lpstr>Training dataset: dipole forward model</vt:lpstr>
      <vt:lpstr>Clutter design</vt:lpstr>
      <vt:lpstr>Field data - Sequim Bay test site (2022)</vt:lpstr>
      <vt:lpstr>Get correlated noise using a binary classifier</vt:lpstr>
      <vt:lpstr>Classification map (output of CNN)</vt:lpstr>
      <vt:lpstr>Predicted labels vs truth labels - field data</vt:lpstr>
      <vt:lpstr>Predicted labels vs truth labels - field data</vt:lpstr>
      <vt:lpstr>Predicted labels vs truth labels - field data</vt:lpstr>
      <vt:lpstr>Predicted labels vs truth labels - field data</vt:lpstr>
      <vt:lpstr>Concluding remarks:</vt:lpstr>
      <vt:lpstr>Concluding remarks:</vt:lpstr>
      <vt:lpstr>Backup slides</vt:lpstr>
      <vt:lpstr>Convolutional neural networks (CNNs)</vt:lpstr>
      <vt:lpstr>Convolutional Neural Networks (CNNs)</vt:lpstr>
      <vt:lpstr>Convolutional Neural Networks</vt:lpstr>
      <vt:lpstr>Probability layer and classification </vt:lpstr>
      <vt:lpstr>Anomaly detection (binary classifier)</vt:lpstr>
      <vt:lpstr>Anomaly detection (binary classifier)</vt:lpstr>
      <vt:lpstr>Working with field data: two step workflow</vt:lpstr>
      <vt:lpstr>Classification map (probability output)</vt:lpstr>
      <vt:lpstr>Divide in cells to get a single probability value per cell: </vt:lpstr>
      <vt:lpstr>Divide in cells to get a single probability value per cell: </vt:lpstr>
      <vt:lpstr>Blindgrid 2021  Sequim Bay</vt:lpstr>
      <vt:lpstr>Blindgrid 2021  Sequim Bay</vt:lpstr>
      <vt:lpstr>Blindgrid 2021  Sequim Bay</vt:lpstr>
      <vt:lpstr>Clutter design</vt:lpstr>
      <vt:lpstr>Clutter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JORGE LOPEZ ALVIS</cp:lastModifiedBy>
  <cp:revision>4</cp:revision>
  <dcterms:modified xsi:type="dcterms:W3CDTF">2024-06-07T16:10:57Z</dcterms:modified>
</cp:coreProperties>
</file>